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303" r:id="rId6"/>
    <p:sldId id="271" r:id="rId7"/>
    <p:sldId id="272" r:id="rId8"/>
    <p:sldId id="273" r:id="rId9"/>
    <p:sldId id="304" r:id="rId10"/>
    <p:sldId id="314" r:id="rId11"/>
    <p:sldId id="262" r:id="rId12"/>
    <p:sldId id="278" r:id="rId13"/>
    <p:sldId id="297" r:id="rId14"/>
    <p:sldId id="294" r:id="rId15"/>
    <p:sldId id="279" r:id="rId16"/>
    <p:sldId id="280" r:id="rId17"/>
    <p:sldId id="281" r:id="rId18"/>
    <p:sldId id="305" r:id="rId19"/>
    <p:sldId id="284" r:id="rId20"/>
    <p:sldId id="309" r:id="rId21"/>
    <p:sldId id="285" r:id="rId22"/>
    <p:sldId id="312" r:id="rId23"/>
    <p:sldId id="295" r:id="rId24"/>
    <p:sldId id="30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8" clrIdx="0"/>
  <p:cmAuthor id="1" name="Sone Poplava" initials="SP" lastIdx="37" clrIdx="1"/>
  <p:cmAuthor id="2" name="Nemanja Belja" initials="NB" lastIdx="15" clrIdx="2"/>
  <p:cmAuthor id="3" name="Milica Radovanovic" initials="MR" lastIdx="38" clrIdx="3"/>
  <p:cmAuthor id="4" name="Ivana" initials="I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F45"/>
    <a:srgbClr val="AEB53C"/>
    <a:srgbClr val="145CBA"/>
    <a:srgbClr val="33CC33"/>
    <a:srgbClr val="336600"/>
    <a:srgbClr val="FF9900"/>
    <a:srgbClr val="623B02"/>
    <a:srgbClr val="663300"/>
    <a:srgbClr val="003300"/>
    <a:srgbClr val="135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E4B0C8-60AD-422A-9EEF-DB5C3B11F553}" type="doc">
      <dgm:prSet loTypeId="urn:microsoft.com/office/officeart/2005/8/layout/pList1#1" loCatId="list" qsTypeId="urn:microsoft.com/office/officeart/2005/8/quickstyle/simple4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10242C87-1C8C-4D18-998B-AB1CD7C91D64}">
      <dgm:prSet phldrT="[Text]"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DAMAGED HOUSES</a:t>
          </a:r>
          <a:endParaRPr 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BB7FE9FB-1F67-44F9-969D-D2E3C1BAB161}" type="parTrans" cxnId="{3BAA359B-6B55-4913-934F-C9243D9265FB}">
      <dgm:prSet/>
      <dgm:spPr/>
      <dgm:t>
        <a:bodyPr/>
        <a:lstStyle/>
        <a:p>
          <a:endParaRPr lang="en-US"/>
        </a:p>
      </dgm:t>
    </dgm:pt>
    <dgm:pt modelId="{539BA598-C927-4F47-BDA4-21B9C6FA7D36}" type="sibTrans" cxnId="{3BAA359B-6B55-4913-934F-C9243D9265FB}">
      <dgm:prSet/>
      <dgm:spPr/>
      <dgm:t>
        <a:bodyPr/>
        <a:lstStyle/>
        <a:p>
          <a:endParaRPr lang="en-US"/>
        </a:p>
      </dgm:t>
    </dgm:pt>
    <dgm:pt modelId="{4FE1B846-CE90-4D94-9B0D-AB83D52C4C4D}">
      <dgm:prSet phldrT="[Text]"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FLOOD PROTECTION INFRASTRUCTURE</a:t>
          </a:r>
          <a:endParaRPr lang="en-US" b="1" dirty="0">
            <a:solidFill>
              <a:schemeClr val="tx1">
                <a:lumMod val="65000"/>
                <a:lumOff val="35000"/>
              </a:schemeClr>
            </a:solidFill>
          </a:endParaRPr>
        </a:p>
      </dgm:t>
    </dgm:pt>
    <dgm:pt modelId="{C5BC274B-0D61-44E9-A023-6A94F81F534C}" type="parTrans" cxnId="{9FE0A478-7095-42BA-A669-246B7C0DA6D5}">
      <dgm:prSet/>
      <dgm:spPr/>
      <dgm:t>
        <a:bodyPr/>
        <a:lstStyle/>
        <a:p>
          <a:endParaRPr lang="en-US"/>
        </a:p>
      </dgm:t>
    </dgm:pt>
    <dgm:pt modelId="{7302442C-DEDF-45FD-8456-4C37D19E2582}" type="sibTrans" cxnId="{9FE0A478-7095-42BA-A669-246B7C0DA6D5}">
      <dgm:prSet/>
      <dgm:spPr/>
      <dgm:t>
        <a:bodyPr/>
        <a:lstStyle/>
        <a:p>
          <a:endParaRPr lang="en-US"/>
        </a:p>
      </dgm:t>
    </dgm:pt>
    <dgm:pt modelId="{9F4C01EF-AA96-4E10-9E9E-B59F26FC0201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TRANSPORT INFRASTRUCTURE </a:t>
          </a:r>
        </a:p>
      </dgm:t>
    </dgm:pt>
    <dgm:pt modelId="{2006CEA3-2B0E-452C-A92A-99AB7B943D17}" type="parTrans" cxnId="{3CB976CD-4502-4B2F-B420-0B3B68E8C2B6}">
      <dgm:prSet/>
      <dgm:spPr/>
      <dgm:t>
        <a:bodyPr/>
        <a:lstStyle/>
        <a:p>
          <a:endParaRPr lang="en-US"/>
        </a:p>
      </dgm:t>
    </dgm:pt>
    <dgm:pt modelId="{10554C33-72CD-42E4-AA48-EA97221BA14D}" type="sibTrans" cxnId="{3CB976CD-4502-4B2F-B420-0B3B68E8C2B6}">
      <dgm:prSet/>
      <dgm:spPr/>
      <dgm:t>
        <a:bodyPr/>
        <a:lstStyle/>
        <a:p>
          <a:endParaRPr lang="en-US"/>
        </a:p>
      </dgm:t>
    </dgm:pt>
    <dgm:pt modelId="{29B76501-6AFB-4AC9-BCC0-C7ADBB5335E9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PUBLIC BUILDINGS </a:t>
          </a:r>
        </a:p>
      </dgm:t>
    </dgm:pt>
    <dgm:pt modelId="{CB29C80A-79CF-4CF2-AEBF-36E4AF7EC5CF}" type="parTrans" cxnId="{0F5E0BA2-1159-465A-98B5-E123F2FE509F}">
      <dgm:prSet/>
      <dgm:spPr/>
      <dgm:t>
        <a:bodyPr/>
        <a:lstStyle/>
        <a:p>
          <a:endParaRPr lang="en-US"/>
        </a:p>
      </dgm:t>
    </dgm:pt>
    <dgm:pt modelId="{CC71CEAB-CB1F-4935-A80F-D3551AF14D25}" type="sibTrans" cxnId="{0F5E0BA2-1159-465A-98B5-E123F2FE509F}">
      <dgm:prSet/>
      <dgm:spPr/>
      <dgm:t>
        <a:bodyPr/>
        <a:lstStyle/>
        <a:p>
          <a:endParaRPr lang="en-US"/>
        </a:p>
      </dgm:t>
    </dgm:pt>
    <dgm:pt modelId="{CFC50CED-A4B4-4921-8603-670C0EFA03C6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POWER PRODUCTION AND DISTRIBUTION FACILITIES</a:t>
          </a:r>
        </a:p>
      </dgm:t>
    </dgm:pt>
    <dgm:pt modelId="{628F1AE0-6F5E-4914-89D2-68EA5B8ABA69}" type="parTrans" cxnId="{787639E3-A954-41CE-8206-B962377C7527}">
      <dgm:prSet/>
      <dgm:spPr/>
      <dgm:t>
        <a:bodyPr/>
        <a:lstStyle/>
        <a:p>
          <a:endParaRPr lang="en-US"/>
        </a:p>
      </dgm:t>
    </dgm:pt>
    <dgm:pt modelId="{C3B4F898-73C4-43F3-8F5A-FDEB94616571}" type="sibTrans" cxnId="{787639E3-A954-41CE-8206-B962377C7527}">
      <dgm:prSet/>
      <dgm:spPr/>
      <dgm:t>
        <a:bodyPr/>
        <a:lstStyle/>
        <a:p>
          <a:endParaRPr lang="en-US"/>
        </a:p>
      </dgm:t>
    </dgm:pt>
    <dgm:pt modelId="{B4A4C1CE-23F8-44F1-AC03-1809EAF39094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AGRICULTURE</a:t>
          </a:r>
        </a:p>
      </dgm:t>
    </dgm:pt>
    <dgm:pt modelId="{E019C24A-9C7B-4BB9-9E5E-A6E1DFF460ED}" type="parTrans" cxnId="{24D9898B-4AB1-4BBE-B019-6C746562D980}">
      <dgm:prSet/>
      <dgm:spPr/>
      <dgm:t>
        <a:bodyPr/>
        <a:lstStyle/>
        <a:p>
          <a:endParaRPr lang="en-US"/>
        </a:p>
      </dgm:t>
    </dgm:pt>
    <dgm:pt modelId="{B94313C8-02EC-4FEA-AF9F-C98E692D82E7}" type="sibTrans" cxnId="{24D9898B-4AB1-4BBE-B019-6C746562D980}">
      <dgm:prSet/>
      <dgm:spPr/>
      <dgm:t>
        <a:bodyPr/>
        <a:lstStyle/>
        <a:p>
          <a:endParaRPr lang="en-US"/>
        </a:p>
      </dgm:t>
    </dgm:pt>
    <dgm:pt modelId="{5B82FBAE-0D69-4CD0-843A-E271CA7D7873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SMEs</a:t>
          </a:r>
        </a:p>
      </dgm:t>
    </dgm:pt>
    <dgm:pt modelId="{AA4C6E67-1997-4592-A33A-80E0820979E1}" type="parTrans" cxnId="{298041CF-03B1-4839-8CDD-5AF6B3F5CB4E}">
      <dgm:prSet/>
      <dgm:spPr/>
      <dgm:t>
        <a:bodyPr/>
        <a:lstStyle/>
        <a:p>
          <a:endParaRPr lang="en-US"/>
        </a:p>
      </dgm:t>
    </dgm:pt>
    <dgm:pt modelId="{D5188063-355C-4F92-8016-3732CE238686}" type="sibTrans" cxnId="{298041CF-03B1-4839-8CDD-5AF6B3F5CB4E}">
      <dgm:prSet/>
      <dgm:spPr/>
      <dgm:t>
        <a:bodyPr/>
        <a:lstStyle/>
        <a:p>
          <a:endParaRPr lang="en-US"/>
        </a:p>
      </dgm:t>
    </dgm:pt>
    <dgm:pt modelId="{90A38939-84A7-4E01-AA19-9892FED990D0}">
      <dgm:prSet/>
      <dgm:spPr/>
      <dgm:t>
        <a:bodyPr/>
        <a:lstStyle/>
        <a:p>
          <a:r>
            <a:rPr lang="en-US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CRITICAL LOCAL INFRASTRUCTURE</a:t>
          </a:r>
        </a:p>
      </dgm:t>
    </dgm:pt>
    <dgm:pt modelId="{06A70172-2725-40B0-B274-DB7F2B65745F}" type="parTrans" cxnId="{CCC24B21-91AB-4BB2-A267-61EC6302DB57}">
      <dgm:prSet/>
      <dgm:spPr/>
      <dgm:t>
        <a:bodyPr/>
        <a:lstStyle/>
        <a:p>
          <a:endParaRPr lang="en-US"/>
        </a:p>
      </dgm:t>
    </dgm:pt>
    <dgm:pt modelId="{5AC07AAB-3741-49DF-9877-B945AAB5612C}" type="sibTrans" cxnId="{CCC24B21-91AB-4BB2-A267-61EC6302DB57}">
      <dgm:prSet/>
      <dgm:spPr/>
      <dgm:t>
        <a:bodyPr/>
        <a:lstStyle/>
        <a:p>
          <a:endParaRPr lang="en-US"/>
        </a:p>
      </dgm:t>
    </dgm:pt>
    <dgm:pt modelId="{B235A62E-0021-4BC8-94F5-1A81A3EBE93E}" type="pres">
      <dgm:prSet presAssocID="{CFE4B0C8-60AD-422A-9EEF-DB5C3B11F5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7B9BFD8-4F1D-4F2C-A915-9E7A6CF33D1B}" type="pres">
      <dgm:prSet presAssocID="{10242C87-1C8C-4D18-998B-AB1CD7C91D64}" presName="compNode" presStyleCnt="0"/>
      <dgm:spPr/>
      <dgm:t>
        <a:bodyPr/>
        <a:lstStyle/>
        <a:p>
          <a:endParaRPr lang="en-US"/>
        </a:p>
      </dgm:t>
    </dgm:pt>
    <dgm:pt modelId="{23928E53-34F7-406E-8A5D-45ED7DD365F9}" type="pres">
      <dgm:prSet presAssocID="{10242C87-1C8C-4D18-998B-AB1CD7C91D64}" presName="pictRect" presStyleLbl="node1" presStyleIdx="0" presStyleCnt="8" custScaleX="55730" custScaleY="7633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A1FA670-633D-4904-9464-0D3EFCE7709E}" type="pres">
      <dgm:prSet presAssocID="{10242C87-1C8C-4D18-998B-AB1CD7C91D64}" presName="textRect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DCF64E-DD9E-408D-986E-087CCDF917D8}" type="pres">
      <dgm:prSet presAssocID="{539BA598-C927-4F47-BDA4-21B9C6FA7D36}" presName="sibTrans" presStyleLbl="sibTrans2D1" presStyleIdx="0" presStyleCnt="0"/>
      <dgm:spPr/>
      <dgm:t>
        <a:bodyPr/>
        <a:lstStyle/>
        <a:p>
          <a:endParaRPr lang="en-US"/>
        </a:p>
      </dgm:t>
    </dgm:pt>
    <dgm:pt modelId="{F81AB87F-D424-4DC1-8FEB-E80BB1A6B99C}" type="pres">
      <dgm:prSet presAssocID="{4FE1B846-CE90-4D94-9B0D-AB83D52C4C4D}" presName="compNode" presStyleCnt="0"/>
      <dgm:spPr/>
      <dgm:t>
        <a:bodyPr/>
        <a:lstStyle/>
        <a:p>
          <a:endParaRPr lang="en-US"/>
        </a:p>
      </dgm:t>
    </dgm:pt>
    <dgm:pt modelId="{1B4549E2-A105-444B-8BC0-F4D148A74069}" type="pres">
      <dgm:prSet presAssocID="{4FE1B846-CE90-4D94-9B0D-AB83D52C4C4D}" presName="pictRect" presStyleLbl="node1" presStyleIdx="1" presStyleCnt="8" custScaleX="54812" custScaleY="7633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CB48B8B-7330-4278-8B7A-93B1D0FFF879}" type="pres">
      <dgm:prSet presAssocID="{4FE1B846-CE90-4D94-9B0D-AB83D52C4C4D}" presName="textRect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B025FF-1076-4FA5-9D1A-CE11FEDB9765}" type="pres">
      <dgm:prSet presAssocID="{7302442C-DEDF-45FD-8456-4C37D19E2582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D9B0DE7-81E6-4A9E-9E61-78466BCCBA83}" type="pres">
      <dgm:prSet presAssocID="{9F4C01EF-AA96-4E10-9E9E-B59F26FC0201}" presName="compNode" presStyleCnt="0"/>
      <dgm:spPr/>
      <dgm:t>
        <a:bodyPr/>
        <a:lstStyle/>
        <a:p>
          <a:endParaRPr lang="en-US"/>
        </a:p>
      </dgm:t>
    </dgm:pt>
    <dgm:pt modelId="{AA58EC33-2A0E-4CD0-A8D5-2D98CC4DD3E1}" type="pres">
      <dgm:prSet presAssocID="{9F4C01EF-AA96-4E10-9E9E-B59F26FC0201}" presName="pictRect" presStyleLbl="node1" presStyleIdx="2" presStyleCnt="8" custScaleX="54806" custScaleY="7633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7BD7F8C-2891-422C-B263-55B69D0C0897}" type="pres">
      <dgm:prSet presAssocID="{9F4C01EF-AA96-4E10-9E9E-B59F26FC0201}" presName="textRect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0BE975-B7AA-4686-9BD6-CFA55A4E6721}" type="pres">
      <dgm:prSet presAssocID="{10554C33-72CD-42E4-AA48-EA97221BA14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32C7199-D2CB-4A88-A17E-B3CBAD0E7E5F}" type="pres">
      <dgm:prSet presAssocID="{29B76501-6AFB-4AC9-BCC0-C7ADBB5335E9}" presName="compNode" presStyleCnt="0"/>
      <dgm:spPr/>
      <dgm:t>
        <a:bodyPr/>
        <a:lstStyle/>
        <a:p>
          <a:endParaRPr lang="en-US"/>
        </a:p>
      </dgm:t>
    </dgm:pt>
    <dgm:pt modelId="{47A13CE3-23E4-4E26-A60F-57627FC06C29}" type="pres">
      <dgm:prSet presAssocID="{29B76501-6AFB-4AC9-BCC0-C7ADBB5335E9}" presName="pictRect" presStyleLbl="node1" presStyleIdx="3" presStyleCnt="8" custScaleX="54798" custScaleY="7633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B416DD0-85DC-4B85-9387-B175E3A1C5E9}" type="pres">
      <dgm:prSet presAssocID="{29B76501-6AFB-4AC9-BCC0-C7ADBB5335E9}" presName="textRect" presStyleLbl="revTx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24475C-24E3-47CC-BFC2-2E528F262E95}" type="pres">
      <dgm:prSet presAssocID="{CC71CEAB-CB1F-4935-A80F-D3551AF14D2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36D05E0-DC60-4768-9DFE-6291CB350425}" type="pres">
      <dgm:prSet presAssocID="{CFC50CED-A4B4-4921-8603-670C0EFA03C6}" presName="compNode" presStyleCnt="0"/>
      <dgm:spPr/>
      <dgm:t>
        <a:bodyPr/>
        <a:lstStyle/>
        <a:p>
          <a:endParaRPr lang="en-US"/>
        </a:p>
      </dgm:t>
    </dgm:pt>
    <dgm:pt modelId="{9E5A5B5D-CA1E-4D15-B518-5FD190D8748F}" type="pres">
      <dgm:prSet presAssocID="{CFC50CED-A4B4-4921-8603-670C0EFA03C6}" presName="pictRect" presStyleLbl="node1" presStyleIdx="4" presStyleCnt="8" custScaleX="56137" custScaleY="76336" custLinFactNeighborY="-1460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C811ED6-CFF3-43D4-9F09-FAC130171A2E}" type="pres">
      <dgm:prSet presAssocID="{CFC50CED-A4B4-4921-8603-670C0EFA03C6}" presName="textRect" presStyleLbl="revTx" presStyleIdx="4" presStyleCnt="8" custLinFactNeighborY="-271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92BCC-5DAB-473E-A321-DD5A739E5023}" type="pres">
      <dgm:prSet presAssocID="{C3B4F898-73C4-43F3-8F5A-FDEB94616571}" presName="sibTrans" presStyleLbl="sibTrans2D1" presStyleIdx="0" presStyleCnt="0"/>
      <dgm:spPr/>
      <dgm:t>
        <a:bodyPr/>
        <a:lstStyle/>
        <a:p>
          <a:endParaRPr lang="en-US"/>
        </a:p>
      </dgm:t>
    </dgm:pt>
    <dgm:pt modelId="{91F307E3-06B1-48FE-AAFF-93F3493A3CDC}" type="pres">
      <dgm:prSet presAssocID="{90A38939-84A7-4E01-AA19-9892FED990D0}" presName="compNode" presStyleCnt="0"/>
      <dgm:spPr/>
    </dgm:pt>
    <dgm:pt modelId="{BA074B95-01D9-4171-8ED4-5F35AE8C81E2}" type="pres">
      <dgm:prSet presAssocID="{90A38939-84A7-4E01-AA19-9892FED990D0}" presName="pictRect" presStyleLbl="node1" presStyleIdx="5" presStyleCnt="8" custScaleX="56137" custScaleY="76336" custLinFactNeighborY="-1460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35C179E-696C-48EA-A60B-1C50674A20B2}" type="pres">
      <dgm:prSet presAssocID="{90A38939-84A7-4E01-AA19-9892FED990D0}" presName="textRect" presStyleLbl="revTx" presStyleIdx="5" presStyleCnt="8" custLinFactNeighborY="-271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98E5C8-FB8E-4F49-B3C0-EDAFD0BC872A}" type="pres">
      <dgm:prSet presAssocID="{5AC07AAB-3741-49DF-9877-B945AAB5612C}" presName="sibTrans" presStyleLbl="sibTrans2D1" presStyleIdx="0" presStyleCnt="0"/>
      <dgm:spPr/>
      <dgm:t>
        <a:bodyPr/>
        <a:lstStyle/>
        <a:p>
          <a:endParaRPr lang="en-US"/>
        </a:p>
      </dgm:t>
    </dgm:pt>
    <dgm:pt modelId="{E265A31B-14B8-45CD-A9AF-0798074248A3}" type="pres">
      <dgm:prSet presAssocID="{B4A4C1CE-23F8-44F1-AC03-1809EAF39094}" presName="compNode" presStyleCnt="0"/>
      <dgm:spPr/>
      <dgm:t>
        <a:bodyPr/>
        <a:lstStyle/>
        <a:p>
          <a:endParaRPr lang="en-US"/>
        </a:p>
      </dgm:t>
    </dgm:pt>
    <dgm:pt modelId="{91A7ED1F-C7CF-4FBE-BCF2-AA016B1FC88B}" type="pres">
      <dgm:prSet presAssocID="{B4A4C1CE-23F8-44F1-AC03-1809EAF39094}" presName="pictRect" presStyleLbl="node1" presStyleIdx="6" presStyleCnt="8" custScaleX="55975" custScaleY="76336" custLinFactNeighborY="-14606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AB690E7-EFF6-4924-96F0-B733EB425D45}" type="pres">
      <dgm:prSet presAssocID="{B4A4C1CE-23F8-44F1-AC03-1809EAF39094}" presName="textRect" presStyleLbl="revTx" presStyleIdx="6" presStyleCnt="8" custLinFactNeighborY="-271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63BE67-6B15-49D6-AF40-08BB9EE59F9F}" type="pres">
      <dgm:prSet presAssocID="{B94313C8-02EC-4FEA-AF9F-C98E692D82E7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31FD424-AFA5-44A0-9638-280C95427FA1}" type="pres">
      <dgm:prSet presAssocID="{5B82FBAE-0D69-4CD0-843A-E271CA7D7873}" presName="compNode" presStyleCnt="0"/>
      <dgm:spPr/>
      <dgm:t>
        <a:bodyPr/>
        <a:lstStyle/>
        <a:p>
          <a:endParaRPr lang="en-US"/>
        </a:p>
      </dgm:t>
    </dgm:pt>
    <dgm:pt modelId="{043DEA8D-2E3F-4BC8-9BEF-EF8AE326DF82}" type="pres">
      <dgm:prSet presAssocID="{5B82FBAE-0D69-4CD0-843A-E271CA7D7873}" presName="pictRect" presStyleLbl="node1" presStyleIdx="7" presStyleCnt="8" custScaleX="58455" custScaleY="76336" custLinFactNeighborY="-14606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B92CEABF-7191-440D-9F99-498C681B3FEA}" type="pres">
      <dgm:prSet presAssocID="{5B82FBAE-0D69-4CD0-843A-E271CA7D7873}" presName="textRect" presStyleLbl="revTx" presStyleIdx="7" presStyleCnt="8" custLinFactNeighborY="-271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3642B8-8F2D-41D6-8036-611ED316E577}" type="presOf" srcId="{C3B4F898-73C4-43F3-8F5A-FDEB94616571}" destId="{62F92BCC-5DAB-473E-A321-DD5A739E5023}" srcOrd="0" destOrd="0" presId="urn:microsoft.com/office/officeart/2005/8/layout/pList1#1"/>
    <dgm:cxn modelId="{85D97520-719E-4F26-9F83-3D12C895BB30}" type="presOf" srcId="{29B76501-6AFB-4AC9-BCC0-C7ADBB5335E9}" destId="{AB416DD0-85DC-4B85-9387-B175E3A1C5E9}" srcOrd="0" destOrd="0" presId="urn:microsoft.com/office/officeart/2005/8/layout/pList1#1"/>
    <dgm:cxn modelId="{5BB7E70C-8223-4125-B267-0C559D846B75}" type="presOf" srcId="{B94313C8-02EC-4FEA-AF9F-C98E692D82E7}" destId="{3163BE67-6B15-49D6-AF40-08BB9EE59F9F}" srcOrd="0" destOrd="0" presId="urn:microsoft.com/office/officeart/2005/8/layout/pList1#1"/>
    <dgm:cxn modelId="{4201FDD2-A730-4E6B-8694-5BD272BD162F}" type="presOf" srcId="{9F4C01EF-AA96-4E10-9E9E-B59F26FC0201}" destId="{A7BD7F8C-2891-422C-B263-55B69D0C0897}" srcOrd="0" destOrd="0" presId="urn:microsoft.com/office/officeart/2005/8/layout/pList1#1"/>
    <dgm:cxn modelId="{0F5E0BA2-1159-465A-98B5-E123F2FE509F}" srcId="{CFE4B0C8-60AD-422A-9EEF-DB5C3B11F553}" destId="{29B76501-6AFB-4AC9-BCC0-C7ADBB5335E9}" srcOrd="3" destOrd="0" parTransId="{CB29C80A-79CF-4CF2-AEBF-36E4AF7EC5CF}" sibTransId="{CC71CEAB-CB1F-4935-A80F-D3551AF14D25}"/>
    <dgm:cxn modelId="{298041CF-03B1-4839-8CDD-5AF6B3F5CB4E}" srcId="{CFE4B0C8-60AD-422A-9EEF-DB5C3B11F553}" destId="{5B82FBAE-0D69-4CD0-843A-E271CA7D7873}" srcOrd="7" destOrd="0" parTransId="{AA4C6E67-1997-4592-A33A-80E0820979E1}" sibTransId="{D5188063-355C-4F92-8016-3732CE238686}"/>
    <dgm:cxn modelId="{3CB976CD-4502-4B2F-B420-0B3B68E8C2B6}" srcId="{CFE4B0C8-60AD-422A-9EEF-DB5C3B11F553}" destId="{9F4C01EF-AA96-4E10-9E9E-B59F26FC0201}" srcOrd="2" destOrd="0" parTransId="{2006CEA3-2B0E-452C-A92A-99AB7B943D17}" sibTransId="{10554C33-72CD-42E4-AA48-EA97221BA14D}"/>
    <dgm:cxn modelId="{7EE0F5B8-1129-4E50-A8E0-2CE767AA0E8D}" type="presOf" srcId="{CC71CEAB-CB1F-4935-A80F-D3551AF14D25}" destId="{3D24475C-24E3-47CC-BFC2-2E528F262E95}" srcOrd="0" destOrd="0" presId="urn:microsoft.com/office/officeart/2005/8/layout/pList1#1"/>
    <dgm:cxn modelId="{9FE0A478-7095-42BA-A669-246B7C0DA6D5}" srcId="{CFE4B0C8-60AD-422A-9EEF-DB5C3B11F553}" destId="{4FE1B846-CE90-4D94-9B0D-AB83D52C4C4D}" srcOrd="1" destOrd="0" parTransId="{C5BC274B-0D61-44E9-A023-6A94F81F534C}" sibTransId="{7302442C-DEDF-45FD-8456-4C37D19E2582}"/>
    <dgm:cxn modelId="{66DA80A6-BD8A-4A76-ADDD-E6AAF4D6C257}" type="presOf" srcId="{90A38939-84A7-4E01-AA19-9892FED990D0}" destId="{B35C179E-696C-48EA-A60B-1C50674A20B2}" srcOrd="0" destOrd="0" presId="urn:microsoft.com/office/officeart/2005/8/layout/pList1#1"/>
    <dgm:cxn modelId="{BD1801F4-AEC8-431E-B4E1-7BA41350D81A}" type="presOf" srcId="{4FE1B846-CE90-4D94-9B0D-AB83D52C4C4D}" destId="{7CB48B8B-7330-4278-8B7A-93B1D0FFF879}" srcOrd="0" destOrd="0" presId="urn:microsoft.com/office/officeart/2005/8/layout/pList1#1"/>
    <dgm:cxn modelId="{9B2498E7-7F7E-4739-B0F7-DB836B32996A}" type="presOf" srcId="{B4A4C1CE-23F8-44F1-AC03-1809EAF39094}" destId="{DAB690E7-EFF6-4924-96F0-B733EB425D45}" srcOrd="0" destOrd="0" presId="urn:microsoft.com/office/officeart/2005/8/layout/pList1#1"/>
    <dgm:cxn modelId="{24D9898B-4AB1-4BBE-B019-6C746562D980}" srcId="{CFE4B0C8-60AD-422A-9EEF-DB5C3B11F553}" destId="{B4A4C1CE-23F8-44F1-AC03-1809EAF39094}" srcOrd="6" destOrd="0" parTransId="{E019C24A-9C7B-4BB9-9E5E-A6E1DFF460ED}" sibTransId="{B94313C8-02EC-4FEA-AF9F-C98E692D82E7}"/>
    <dgm:cxn modelId="{08471C02-384C-40F2-85DF-4741493B2E18}" type="presOf" srcId="{5B82FBAE-0D69-4CD0-843A-E271CA7D7873}" destId="{B92CEABF-7191-440D-9F99-498C681B3FEA}" srcOrd="0" destOrd="0" presId="urn:microsoft.com/office/officeart/2005/8/layout/pList1#1"/>
    <dgm:cxn modelId="{2F511EB6-0463-4B4D-BF34-8C1D8F07E3C7}" type="presOf" srcId="{CFE4B0C8-60AD-422A-9EEF-DB5C3B11F553}" destId="{B235A62E-0021-4BC8-94F5-1A81A3EBE93E}" srcOrd="0" destOrd="0" presId="urn:microsoft.com/office/officeart/2005/8/layout/pList1#1"/>
    <dgm:cxn modelId="{E0342619-77E5-4E6C-A260-8F6F6D15ABBB}" type="presOf" srcId="{539BA598-C927-4F47-BDA4-21B9C6FA7D36}" destId="{A1DCF64E-DD9E-408D-986E-087CCDF917D8}" srcOrd="0" destOrd="0" presId="urn:microsoft.com/office/officeart/2005/8/layout/pList1#1"/>
    <dgm:cxn modelId="{C705B6BC-E5FE-4C50-B9EA-C600D7D3B252}" type="presOf" srcId="{5AC07AAB-3741-49DF-9877-B945AAB5612C}" destId="{8C98E5C8-FB8E-4F49-B3C0-EDAFD0BC872A}" srcOrd="0" destOrd="0" presId="urn:microsoft.com/office/officeart/2005/8/layout/pList1#1"/>
    <dgm:cxn modelId="{3BAA359B-6B55-4913-934F-C9243D9265FB}" srcId="{CFE4B0C8-60AD-422A-9EEF-DB5C3B11F553}" destId="{10242C87-1C8C-4D18-998B-AB1CD7C91D64}" srcOrd="0" destOrd="0" parTransId="{BB7FE9FB-1F67-44F9-969D-D2E3C1BAB161}" sibTransId="{539BA598-C927-4F47-BDA4-21B9C6FA7D36}"/>
    <dgm:cxn modelId="{6A875235-7BC1-4956-A31D-ACD268A6F787}" type="presOf" srcId="{CFC50CED-A4B4-4921-8603-670C0EFA03C6}" destId="{5C811ED6-CFF3-43D4-9F09-FAC130171A2E}" srcOrd="0" destOrd="0" presId="urn:microsoft.com/office/officeart/2005/8/layout/pList1#1"/>
    <dgm:cxn modelId="{787639E3-A954-41CE-8206-B962377C7527}" srcId="{CFE4B0C8-60AD-422A-9EEF-DB5C3B11F553}" destId="{CFC50CED-A4B4-4921-8603-670C0EFA03C6}" srcOrd="4" destOrd="0" parTransId="{628F1AE0-6F5E-4914-89D2-68EA5B8ABA69}" sibTransId="{C3B4F898-73C4-43F3-8F5A-FDEB94616571}"/>
    <dgm:cxn modelId="{CCC24B21-91AB-4BB2-A267-61EC6302DB57}" srcId="{CFE4B0C8-60AD-422A-9EEF-DB5C3B11F553}" destId="{90A38939-84A7-4E01-AA19-9892FED990D0}" srcOrd="5" destOrd="0" parTransId="{06A70172-2725-40B0-B274-DB7F2B65745F}" sibTransId="{5AC07AAB-3741-49DF-9877-B945AAB5612C}"/>
    <dgm:cxn modelId="{7ACC90A1-46D7-4505-8888-6DA794178C41}" type="presOf" srcId="{10242C87-1C8C-4D18-998B-AB1CD7C91D64}" destId="{6A1FA670-633D-4904-9464-0D3EFCE7709E}" srcOrd="0" destOrd="0" presId="urn:microsoft.com/office/officeart/2005/8/layout/pList1#1"/>
    <dgm:cxn modelId="{07DF8ADA-716E-45C1-9CD3-5995E0BE7F33}" type="presOf" srcId="{7302442C-DEDF-45FD-8456-4C37D19E2582}" destId="{19B025FF-1076-4FA5-9D1A-CE11FEDB9765}" srcOrd="0" destOrd="0" presId="urn:microsoft.com/office/officeart/2005/8/layout/pList1#1"/>
    <dgm:cxn modelId="{0AFADCD0-AE37-4A8B-87A9-18954B38DC38}" type="presOf" srcId="{10554C33-72CD-42E4-AA48-EA97221BA14D}" destId="{FC0BE975-B7AA-4686-9BD6-CFA55A4E6721}" srcOrd="0" destOrd="0" presId="urn:microsoft.com/office/officeart/2005/8/layout/pList1#1"/>
    <dgm:cxn modelId="{86AF13EC-3B98-4819-B6BA-572DE8CEAFC6}" type="presParOf" srcId="{B235A62E-0021-4BC8-94F5-1A81A3EBE93E}" destId="{D7B9BFD8-4F1D-4F2C-A915-9E7A6CF33D1B}" srcOrd="0" destOrd="0" presId="urn:microsoft.com/office/officeart/2005/8/layout/pList1#1"/>
    <dgm:cxn modelId="{A47BC365-3FF4-461D-BD56-74F32E1EE604}" type="presParOf" srcId="{D7B9BFD8-4F1D-4F2C-A915-9E7A6CF33D1B}" destId="{23928E53-34F7-406E-8A5D-45ED7DD365F9}" srcOrd="0" destOrd="0" presId="urn:microsoft.com/office/officeart/2005/8/layout/pList1#1"/>
    <dgm:cxn modelId="{95D31C57-2E77-4A92-92B7-E33E9E753F4A}" type="presParOf" srcId="{D7B9BFD8-4F1D-4F2C-A915-9E7A6CF33D1B}" destId="{6A1FA670-633D-4904-9464-0D3EFCE7709E}" srcOrd="1" destOrd="0" presId="urn:microsoft.com/office/officeart/2005/8/layout/pList1#1"/>
    <dgm:cxn modelId="{A46C4B66-FAA3-4F29-B3A3-FF6C5042402D}" type="presParOf" srcId="{B235A62E-0021-4BC8-94F5-1A81A3EBE93E}" destId="{A1DCF64E-DD9E-408D-986E-087CCDF917D8}" srcOrd="1" destOrd="0" presId="urn:microsoft.com/office/officeart/2005/8/layout/pList1#1"/>
    <dgm:cxn modelId="{7BFABED5-A858-4AF5-8211-457652096720}" type="presParOf" srcId="{B235A62E-0021-4BC8-94F5-1A81A3EBE93E}" destId="{F81AB87F-D424-4DC1-8FEB-E80BB1A6B99C}" srcOrd="2" destOrd="0" presId="urn:microsoft.com/office/officeart/2005/8/layout/pList1#1"/>
    <dgm:cxn modelId="{782D82C1-DB55-41E0-B314-6D12124D6C51}" type="presParOf" srcId="{F81AB87F-D424-4DC1-8FEB-E80BB1A6B99C}" destId="{1B4549E2-A105-444B-8BC0-F4D148A74069}" srcOrd="0" destOrd="0" presId="urn:microsoft.com/office/officeart/2005/8/layout/pList1#1"/>
    <dgm:cxn modelId="{317A48A0-937D-4A88-858A-46998D1994A2}" type="presParOf" srcId="{F81AB87F-D424-4DC1-8FEB-E80BB1A6B99C}" destId="{7CB48B8B-7330-4278-8B7A-93B1D0FFF879}" srcOrd="1" destOrd="0" presId="urn:microsoft.com/office/officeart/2005/8/layout/pList1#1"/>
    <dgm:cxn modelId="{D1B80C90-4B59-48D7-80A2-8B04870CC242}" type="presParOf" srcId="{B235A62E-0021-4BC8-94F5-1A81A3EBE93E}" destId="{19B025FF-1076-4FA5-9D1A-CE11FEDB9765}" srcOrd="3" destOrd="0" presId="urn:microsoft.com/office/officeart/2005/8/layout/pList1#1"/>
    <dgm:cxn modelId="{50DD76DB-B05C-498B-A8C5-4070461276F1}" type="presParOf" srcId="{B235A62E-0021-4BC8-94F5-1A81A3EBE93E}" destId="{0D9B0DE7-81E6-4A9E-9E61-78466BCCBA83}" srcOrd="4" destOrd="0" presId="urn:microsoft.com/office/officeart/2005/8/layout/pList1#1"/>
    <dgm:cxn modelId="{42E13C2D-98FA-48D6-B2A2-6893AEE8C183}" type="presParOf" srcId="{0D9B0DE7-81E6-4A9E-9E61-78466BCCBA83}" destId="{AA58EC33-2A0E-4CD0-A8D5-2D98CC4DD3E1}" srcOrd="0" destOrd="0" presId="urn:microsoft.com/office/officeart/2005/8/layout/pList1#1"/>
    <dgm:cxn modelId="{BBC1B603-C10C-419D-B9BE-215AA7762567}" type="presParOf" srcId="{0D9B0DE7-81E6-4A9E-9E61-78466BCCBA83}" destId="{A7BD7F8C-2891-422C-B263-55B69D0C0897}" srcOrd="1" destOrd="0" presId="urn:microsoft.com/office/officeart/2005/8/layout/pList1#1"/>
    <dgm:cxn modelId="{ABC19FFD-4DB9-4D8A-B894-615146055A02}" type="presParOf" srcId="{B235A62E-0021-4BC8-94F5-1A81A3EBE93E}" destId="{FC0BE975-B7AA-4686-9BD6-CFA55A4E6721}" srcOrd="5" destOrd="0" presId="urn:microsoft.com/office/officeart/2005/8/layout/pList1#1"/>
    <dgm:cxn modelId="{861E6871-1470-40ED-B263-B8386F6D4B46}" type="presParOf" srcId="{B235A62E-0021-4BC8-94F5-1A81A3EBE93E}" destId="{832C7199-D2CB-4A88-A17E-B3CBAD0E7E5F}" srcOrd="6" destOrd="0" presId="urn:microsoft.com/office/officeart/2005/8/layout/pList1#1"/>
    <dgm:cxn modelId="{CA15970E-9004-4C1F-88D2-07412918857A}" type="presParOf" srcId="{832C7199-D2CB-4A88-A17E-B3CBAD0E7E5F}" destId="{47A13CE3-23E4-4E26-A60F-57627FC06C29}" srcOrd="0" destOrd="0" presId="urn:microsoft.com/office/officeart/2005/8/layout/pList1#1"/>
    <dgm:cxn modelId="{19DA6D0A-DBEE-4105-8A94-ECD68EADCB27}" type="presParOf" srcId="{832C7199-D2CB-4A88-A17E-B3CBAD0E7E5F}" destId="{AB416DD0-85DC-4B85-9387-B175E3A1C5E9}" srcOrd="1" destOrd="0" presId="urn:microsoft.com/office/officeart/2005/8/layout/pList1#1"/>
    <dgm:cxn modelId="{19CFE530-3BCF-4339-AE5A-BED48A39A41A}" type="presParOf" srcId="{B235A62E-0021-4BC8-94F5-1A81A3EBE93E}" destId="{3D24475C-24E3-47CC-BFC2-2E528F262E95}" srcOrd="7" destOrd="0" presId="urn:microsoft.com/office/officeart/2005/8/layout/pList1#1"/>
    <dgm:cxn modelId="{1A9B8ED2-1F15-48FC-9F65-7D54F2513887}" type="presParOf" srcId="{B235A62E-0021-4BC8-94F5-1A81A3EBE93E}" destId="{C36D05E0-DC60-4768-9DFE-6291CB350425}" srcOrd="8" destOrd="0" presId="urn:microsoft.com/office/officeart/2005/8/layout/pList1#1"/>
    <dgm:cxn modelId="{AA51AE09-85FB-4871-8494-92F832715D3C}" type="presParOf" srcId="{C36D05E0-DC60-4768-9DFE-6291CB350425}" destId="{9E5A5B5D-CA1E-4D15-B518-5FD190D8748F}" srcOrd="0" destOrd="0" presId="urn:microsoft.com/office/officeart/2005/8/layout/pList1#1"/>
    <dgm:cxn modelId="{2665A370-9EEA-4D60-AB87-CED5E9058F71}" type="presParOf" srcId="{C36D05E0-DC60-4768-9DFE-6291CB350425}" destId="{5C811ED6-CFF3-43D4-9F09-FAC130171A2E}" srcOrd="1" destOrd="0" presId="urn:microsoft.com/office/officeart/2005/8/layout/pList1#1"/>
    <dgm:cxn modelId="{C162ED28-C96B-441F-8332-76387FA7EAEB}" type="presParOf" srcId="{B235A62E-0021-4BC8-94F5-1A81A3EBE93E}" destId="{62F92BCC-5DAB-473E-A321-DD5A739E5023}" srcOrd="9" destOrd="0" presId="urn:microsoft.com/office/officeart/2005/8/layout/pList1#1"/>
    <dgm:cxn modelId="{3B174ABC-35AA-487C-86D4-E65A2AD3B6C3}" type="presParOf" srcId="{B235A62E-0021-4BC8-94F5-1A81A3EBE93E}" destId="{91F307E3-06B1-48FE-AAFF-93F3493A3CDC}" srcOrd="10" destOrd="0" presId="urn:microsoft.com/office/officeart/2005/8/layout/pList1#1"/>
    <dgm:cxn modelId="{F94ADBED-1A83-48E0-B602-367D0EDB77E4}" type="presParOf" srcId="{91F307E3-06B1-48FE-AAFF-93F3493A3CDC}" destId="{BA074B95-01D9-4171-8ED4-5F35AE8C81E2}" srcOrd="0" destOrd="0" presId="urn:microsoft.com/office/officeart/2005/8/layout/pList1#1"/>
    <dgm:cxn modelId="{5C9F05D8-C565-4D7F-AA65-A8B4F859B555}" type="presParOf" srcId="{91F307E3-06B1-48FE-AAFF-93F3493A3CDC}" destId="{B35C179E-696C-48EA-A60B-1C50674A20B2}" srcOrd="1" destOrd="0" presId="urn:microsoft.com/office/officeart/2005/8/layout/pList1#1"/>
    <dgm:cxn modelId="{2803D5B5-0C04-4D02-BB0B-F615E8A5D155}" type="presParOf" srcId="{B235A62E-0021-4BC8-94F5-1A81A3EBE93E}" destId="{8C98E5C8-FB8E-4F49-B3C0-EDAFD0BC872A}" srcOrd="11" destOrd="0" presId="urn:microsoft.com/office/officeart/2005/8/layout/pList1#1"/>
    <dgm:cxn modelId="{6ADD63A6-4651-4E1E-9CC7-4B9192365B78}" type="presParOf" srcId="{B235A62E-0021-4BC8-94F5-1A81A3EBE93E}" destId="{E265A31B-14B8-45CD-A9AF-0798074248A3}" srcOrd="12" destOrd="0" presId="urn:microsoft.com/office/officeart/2005/8/layout/pList1#1"/>
    <dgm:cxn modelId="{F5C814C5-AC29-4795-94D7-AF92A73673A6}" type="presParOf" srcId="{E265A31B-14B8-45CD-A9AF-0798074248A3}" destId="{91A7ED1F-C7CF-4FBE-BCF2-AA016B1FC88B}" srcOrd="0" destOrd="0" presId="urn:microsoft.com/office/officeart/2005/8/layout/pList1#1"/>
    <dgm:cxn modelId="{A7A84AAA-2D16-4142-ADE4-5C4D8E8E5166}" type="presParOf" srcId="{E265A31B-14B8-45CD-A9AF-0798074248A3}" destId="{DAB690E7-EFF6-4924-96F0-B733EB425D45}" srcOrd="1" destOrd="0" presId="urn:microsoft.com/office/officeart/2005/8/layout/pList1#1"/>
    <dgm:cxn modelId="{3B3347BE-A4F8-482E-9A57-42E62F69902E}" type="presParOf" srcId="{B235A62E-0021-4BC8-94F5-1A81A3EBE93E}" destId="{3163BE67-6B15-49D6-AF40-08BB9EE59F9F}" srcOrd="13" destOrd="0" presId="urn:microsoft.com/office/officeart/2005/8/layout/pList1#1"/>
    <dgm:cxn modelId="{8F27DFBD-8458-4119-9103-DE38C298131D}" type="presParOf" srcId="{B235A62E-0021-4BC8-94F5-1A81A3EBE93E}" destId="{031FD424-AFA5-44A0-9638-280C95427FA1}" srcOrd="14" destOrd="0" presId="urn:microsoft.com/office/officeart/2005/8/layout/pList1#1"/>
    <dgm:cxn modelId="{9535DC5F-9AC9-45F6-85C8-D3FB9EC50936}" type="presParOf" srcId="{031FD424-AFA5-44A0-9638-280C95427FA1}" destId="{043DEA8D-2E3F-4BC8-9BEF-EF8AE326DF82}" srcOrd="0" destOrd="0" presId="urn:microsoft.com/office/officeart/2005/8/layout/pList1#1"/>
    <dgm:cxn modelId="{2173BAED-5DD3-4AF9-99C5-623604316E52}" type="presParOf" srcId="{031FD424-AFA5-44A0-9638-280C95427FA1}" destId="{B92CEABF-7191-440D-9F99-498C681B3FEA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928E53-34F7-406E-8A5D-45ED7DD365F9}">
      <dsp:nvSpPr>
        <dsp:cNvPr id="0" name=""/>
        <dsp:cNvSpPr/>
      </dsp:nvSpPr>
      <dsp:spPr>
        <a:xfrm>
          <a:off x="336241" y="128783"/>
          <a:ext cx="838605" cy="79143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1FA670-633D-4904-9464-0D3EFCE7709E}">
      <dsp:nvSpPr>
        <dsp:cNvPr id="0" name=""/>
        <dsp:cNvSpPr/>
      </dsp:nvSpPr>
      <dsp:spPr>
        <a:xfrm>
          <a:off x="3162" y="1042894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DAMAGED HOUSES</a:t>
          </a:r>
          <a:endParaRPr lang="en-US" sz="11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3162" y="1042894"/>
        <a:ext cx="1504764" cy="558267"/>
      </dsp:txXfrm>
    </dsp:sp>
    <dsp:sp modelId="{1B4549E2-A105-444B-8BC0-F4D148A74069}">
      <dsp:nvSpPr>
        <dsp:cNvPr id="0" name=""/>
        <dsp:cNvSpPr/>
      </dsp:nvSpPr>
      <dsp:spPr>
        <a:xfrm>
          <a:off x="1998452" y="128783"/>
          <a:ext cx="824791" cy="79143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B48B8B-7330-4278-8B7A-93B1D0FFF879}">
      <dsp:nvSpPr>
        <dsp:cNvPr id="0" name=""/>
        <dsp:cNvSpPr/>
      </dsp:nvSpPr>
      <dsp:spPr>
        <a:xfrm>
          <a:off x="1658465" y="1042894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FLOOD PROTECTION INFRASTRUCTURE</a:t>
          </a:r>
          <a:endParaRPr lang="en-US" sz="1100" b="1" kern="1200" dirty="0">
            <a:solidFill>
              <a:schemeClr val="tx1">
                <a:lumMod val="65000"/>
                <a:lumOff val="35000"/>
              </a:schemeClr>
            </a:solidFill>
          </a:endParaRPr>
        </a:p>
      </dsp:txBody>
      <dsp:txXfrm>
        <a:off x="1658465" y="1042894"/>
        <a:ext cx="1504764" cy="558267"/>
      </dsp:txXfrm>
    </dsp:sp>
    <dsp:sp modelId="{AA58EC33-2A0E-4CD0-A8D5-2D98CC4DD3E1}">
      <dsp:nvSpPr>
        <dsp:cNvPr id="0" name=""/>
        <dsp:cNvSpPr/>
      </dsp:nvSpPr>
      <dsp:spPr>
        <a:xfrm>
          <a:off x="3653801" y="128783"/>
          <a:ext cx="824701" cy="791438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BD7F8C-2891-422C-B263-55B69D0C0897}">
      <dsp:nvSpPr>
        <dsp:cNvPr id="0" name=""/>
        <dsp:cNvSpPr/>
      </dsp:nvSpPr>
      <dsp:spPr>
        <a:xfrm>
          <a:off x="3313769" y="1042894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TRANSPORT INFRASTRUCTURE </a:t>
          </a:r>
        </a:p>
      </dsp:txBody>
      <dsp:txXfrm>
        <a:off x="3313769" y="1042894"/>
        <a:ext cx="1504764" cy="558267"/>
      </dsp:txXfrm>
    </dsp:sp>
    <dsp:sp modelId="{47A13CE3-23E4-4E26-A60F-57627FC06C29}">
      <dsp:nvSpPr>
        <dsp:cNvPr id="0" name=""/>
        <dsp:cNvSpPr/>
      </dsp:nvSpPr>
      <dsp:spPr>
        <a:xfrm>
          <a:off x="5309165" y="128783"/>
          <a:ext cx="824580" cy="791438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416DD0-85DC-4B85-9387-B175E3A1C5E9}">
      <dsp:nvSpPr>
        <dsp:cNvPr id="0" name=""/>
        <dsp:cNvSpPr/>
      </dsp:nvSpPr>
      <dsp:spPr>
        <a:xfrm>
          <a:off x="4969073" y="1042894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PUBLIC BUILDINGS </a:t>
          </a:r>
        </a:p>
      </dsp:txBody>
      <dsp:txXfrm>
        <a:off x="4969073" y="1042894"/>
        <a:ext cx="1504764" cy="558267"/>
      </dsp:txXfrm>
    </dsp:sp>
    <dsp:sp modelId="{9E5A5B5D-CA1E-4D15-B518-5FD190D8748F}">
      <dsp:nvSpPr>
        <dsp:cNvPr id="0" name=""/>
        <dsp:cNvSpPr/>
      </dsp:nvSpPr>
      <dsp:spPr>
        <a:xfrm>
          <a:off x="333179" y="1600205"/>
          <a:ext cx="844729" cy="791438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811ED6-CFF3-43D4-9F09-FAC130171A2E}">
      <dsp:nvSpPr>
        <dsp:cNvPr id="0" name=""/>
        <dsp:cNvSpPr/>
      </dsp:nvSpPr>
      <dsp:spPr>
        <a:xfrm>
          <a:off x="3162" y="2514312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POWER PRODUCTION AND DISTRIBUTION FACILITIES</a:t>
          </a:r>
        </a:p>
      </dsp:txBody>
      <dsp:txXfrm>
        <a:off x="3162" y="2514312"/>
        <a:ext cx="1504764" cy="558267"/>
      </dsp:txXfrm>
    </dsp:sp>
    <dsp:sp modelId="{BA074B95-01D9-4171-8ED4-5F35AE8C81E2}">
      <dsp:nvSpPr>
        <dsp:cNvPr id="0" name=""/>
        <dsp:cNvSpPr/>
      </dsp:nvSpPr>
      <dsp:spPr>
        <a:xfrm>
          <a:off x="1988483" y="1600205"/>
          <a:ext cx="844729" cy="791438"/>
        </a:xfrm>
        <a:prstGeom prst="roundRect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35C179E-696C-48EA-A60B-1C50674A20B2}">
      <dsp:nvSpPr>
        <dsp:cNvPr id="0" name=""/>
        <dsp:cNvSpPr/>
      </dsp:nvSpPr>
      <dsp:spPr>
        <a:xfrm>
          <a:off x="1658465" y="2514312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CRITICAL LOCAL INFRASTRUCTURE</a:t>
          </a:r>
        </a:p>
      </dsp:txBody>
      <dsp:txXfrm>
        <a:off x="1658465" y="2514312"/>
        <a:ext cx="1504764" cy="558267"/>
      </dsp:txXfrm>
    </dsp:sp>
    <dsp:sp modelId="{91A7ED1F-C7CF-4FBE-BCF2-AA016B1FC88B}">
      <dsp:nvSpPr>
        <dsp:cNvPr id="0" name=""/>
        <dsp:cNvSpPr/>
      </dsp:nvSpPr>
      <dsp:spPr>
        <a:xfrm>
          <a:off x="3645006" y="1600205"/>
          <a:ext cx="842291" cy="791438"/>
        </a:xfrm>
        <a:prstGeom prst="roundRect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AB690E7-EFF6-4924-96F0-B733EB425D45}">
      <dsp:nvSpPr>
        <dsp:cNvPr id="0" name=""/>
        <dsp:cNvSpPr/>
      </dsp:nvSpPr>
      <dsp:spPr>
        <a:xfrm>
          <a:off x="3313769" y="2514312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AGRICULTURE</a:t>
          </a:r>
        </a:p>
      </dsp:txBody>
      <dsp:txXfrm>
        <a:off x="3313769" y="2514312"/>
        <a:ext cx="1504764" cy="558267"/>
      </dsp:txXfrm>
    </dsp:sp>
    <dsp:sp modelId="{043DEA8D-2E3F-4BC8-9BEF-EF8AE326DF82}">
      <dsp:nvSpPr>
        <dsp:cNvPr id="0" name=""/>
        <dsp:cNvSpPr/>
      </dsp:nvSpPr>
      <dsp:spPr>
        <a:xfrm>
          <a:off x="5281650" y="1600205"/>
          <a:ext cx="879609" cy="791438"/>
        </a:xfrm>
        <a:prstGeom prst="roundRect">
          <a:avLst/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2CEABF-7191-440D-9F99-498C681B3FEA}">
      <dsp:nvSpPr>
        <dsp:cNvPr id="0" name=""/>
        <dsp:cNvSpPr/>
      </dsp:nvSpPr>
      <dsp:spPr>
        <a:xfrm>
          <a:off x="4969073" y="2514312"/>
          <a:ext cx="1504764" cy="5582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chemeClr val="tx1">
                  <a:lumMod val="65000"/>
                  <a:lumOff val="35000"/>
                </a:schemeClr>
              </a:solidFill>
            </a:rPr>
            <a:t>SMEs</a:t>
          </a:r>
        </a:p>
      </dsp:txBody>
      <dsp:txXfrm>
        <a:off x="4969073" y="2514312"/>
        <a:ext cx="1504764" cy="558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9977D-48F3-41BB-9762-68D325BEDFB8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E1C6CC-AB44-4E98-AB81-EC68BFCE0C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30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1C6CC-AB44-4E98-AB81-EC68BFCE0C4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13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7EAD5E-4AC2-4491-8A1A-C91F3FC171AA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265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DODATI “CRITICAL</a:t>
            </a:r>
            <a:r>
              <a:rPr lang="en-US" baseline="0" dirty="0" smtClean="0"/>
              <a:t> LOCAL INFRASTRUCTURE”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1C6CC-AB44-4E98-AB81-EC68BFCE0C4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77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STATE ASSISTANCE ZAMENITI</a:t>
            </a:r>
            <a:r>
              <a:rPr lang="en-US" baseline="0" dirty="0" smtClean="0"/>
              <a:t> RECIMA “GOVERNMENT AID”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E1C6CC-AB44-4E98-AB81-EC68BFCE0C4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05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3.png"/><Relationship Id="rId5" Type="http://schemas.openxmlformats.org/officeDocument/2006/relationships/diagramData" Target="../diagrams/data1.xml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2644775"/>
            <a:ext cx="6248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INTERNATIONAL</a:t>
            </a:r>
            <a:b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REVIEW CONFERENCE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5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</a:t>
            </a:r>
            <a:r>
              <a:rPr lang="en-US" sz="1400" i="1" dirty="0">
                <a:solidFill>
                  <a:schemeClr val="bg1"/>
                </a:solidFill>
              </a:rPr>
              <a:t>28</a:t>
            </a:r>
            <a:r>
              <a:rPr lang="sr-Latn-RS" sz="1400" i="1" dirty="0">
                <a:solidFill>
                  <a:schemeClr val="bg1"/>
                </a:solidFill>
              </a:rPr>
              <a:t>/9/</a:t>
            </a:r>
            <a:r>
              <a:rPr lang="en-US" sz="1400" i="1" dirty="0">
                <a:solidFill>
                  <a:schemeClr val="bg1"/>
                </a:solidFill>
              </a:rPr>
              <a:t>2015.</a:t>
            </a:r>
          </a:p>
        </p:txBody>
      </p:sp>
    </p:spTree>
    <p:extLst>
      <p:ext uri="{BB962C8B-B14F-4D97-AF65-F5344CB8AC3E}">
        <p14:creationId xmlns:p14="http://schemas.microsoft.com/office/powerpoint/2010/main" val="372011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sr-Latn-RS" sz="3200" b="1" dirty="0" smtClean="0">
                <a:solidFill>
                  <a:schemeClr val="bg1"/>
                </a:solidFill>
              </a:rPr>
              <a:t>FINANCIAL ASPECT OF RECOVERY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8" name="Content Placeholder 7" descr="Grafika za prezentaciju-slajd0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90405" y="1543020"/>
            <a:ext cx="5411190" cy="424818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81000" y="14478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TOTAL INTERNATIONAL AID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457200" y="2209800"/>
            <a:ext cx="24384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457200" y="2362200"/>
            <a:ext cx="2514600" cy="690265"/>
          </a:xfrm>
          <a:prstGeom prst="roundRect">
            <a:avLst>
              <a:gd name="adj" fmla="val 12980"/>
            </a:avLst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234.6 million EUR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" y="3200400"/>
            <a:ext cx="2667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DONATIONS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57200" y="3962400"/>
            <a:ext cx="2514600" cy="690265"/>
          </a:xfrm>
          <a:prstGeom prst="roundRect">
            <a:avLst>
              <a:gd name="adj" fmla="val 12980"/>
            </a:avLst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227 million EUR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1000" y="4775537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WORLD BANK FLOODS EMERGENCY AND RECOVERY PROJECT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457200" y="3733800"/>
            <a:ext cx="24384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5" cstate="print"/>
          <a:srcRect t="-3310" b="41324"/>
          <a:stretch>
            <a:fillRect/>
          </a:stretch>
        </p:blipFill>
        <p:spPr bwMode="auto">
          <a:xfrm>
            <a:off x="1" y="6172200"/>
            <a:ext cx="9144000" cy="685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73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9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RECOVERY PROCESS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371600"/>
            <a:ext cx="6324600" cy="914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Over the past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Serbia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and its partners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invested considerable resources into the recovery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of: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09894642"/>
              </p:ext>
            </p:extLst>
          </p:nvPr>
        </p:nvGraphicFramePr>
        <p:xfrm>
          <a:off x="1371600" y="2286000"/>
          <a:ext cx="64770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1" name="Picture 10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1" y="5751615"/>
            <a:ext cx="9144000" cy="1106385"/>
          </a:xfrm>
          <a:prstGeom prst="rect">
            <a:avLst/>
          </a:prstGeom>
          <a:noFill/>
        </p:spPr>
      </p:pic>
      <p:pic>
        <p:nvPicPr>
          <p:cNvPr id="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448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chemeClr val="bg1"/>
                </a:solidFill>
              </a:rPr>
              <a:t>PROCESS OF GOVERNMENT AID DISTRIBUTION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Grafika za prezentaciju-slajd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265" y="1808450"/>
            <a:ext cx="8020041" cy="3144548"/>
          </a:xfrm>
          <a:prstGeom prst="rect">
            <a:avLst/>
          </a:prstGeom>
        </p:spPr>
      </p:pic>
      <p:pic>
        <p:nvPicPr>
          <p:cNvPr id="11" name="Picture 10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" y="5751615"/>
            <a:ext cx="9144000" cy="1106385"/>
          </a:xfrm>
          <a:prstGeom prst="rect">
            <a:avLst/>
          </a:prstGeom>
          <a:noFill/>
        </p:spPr>
      </p:pic>
      <p:pic>
        <p:nvPicPr>
          <p:cNvPr id="8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67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" name="Picture 12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chemeClr val="bg1"/>
                </a:solidFill>
              </a:rPr>
              <a:t>PROCESS OF </a:t>
            </a:r>
            <a:r>
              <a:rPr lang="en-US" sz="3000" b="1" dirty="0">
                <a:solidFill>
                  <a:schemeClr val="bg1"/>
                </a:solidFill>
              </a:rPr>
              <a:t>GOVERNMENT AID DISTRIBUTION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Grafika za prezentaciju-slajd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21" y="2209800"/>
            <a:ext cx="8100866" cy="22272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2102584"/>
            <a:ext cx="236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dirty="0" smtClean="0">
                <a:solidFill>
                  <a:srgbClr val="A8CF45"/>
                </a:solidFill>
              </a:rPr>
              <a:t>442</a:t>
            </a:r>
            <a:endParaRPr lang="en-US" sz="10000" b="1" dirty="0">
              <a:solidFill>
                <a:srgbClr val="A8CF4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2800" y="2032337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A8CF45"/>
                </a:solidFill>
              </a:rPr>
              <a:t>244</a:t>
            </a:r>
            <a:endParaRPr lang="en-US" sz="6000" b="1" dirty="0">
              <a:solidFill>
                <a:srgbClr val="A8CF45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86600" y="3124200"/>
            <a:ext cx="144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A8CF45"/>
                </a:solidFill>
              </a:rPr>
              <a:t>198</a:t>
            </a:r>
            <a:endParaRPr lang="en-US" sz="6000" b="1" dirty="0">
              <a:solidFill>
                <a:srgbClr val="A8CF45"/>
              </a:solidFill>
            </a:endParaRPr>
          </a:p>
        </p:txBody>
      </p:sp>
      <p:pic>
        <p:nvPicPr>
          <p:cNvPr id="14" name="Picture 13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5751615"/>
            <a:ext cx="9144000" cy="1106385"/>
          </a:xfrm>
          <a:prstGeom prst="rect">
            <a:avLst/>
          </a:prstGeom>
          <a:noFill/>
        </p:spPr>
      </p:pic>
      <p:pic>
        <p:nvPicPr>
          <p:cNvPr id="15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767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76200"/>
            <a:ext cx="9127724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0" y="4800600"/>
            <a:ext cx="9144000" cy="20574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53000" y="49530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provided to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pic>
        <p:nvPicPr>
          <p:cNvPr id="6" name="Picture 5" descr="Grafika za prezentaciju-slajd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2502" y="2064176"/>
            <a:ext cx="7356965" cy="1967647"/>
          </a:xfrm>
          <a:prstGeom prst="rect">
            <a:avLst/>
          </a:prstGeom>
        </p:spPr>
      </p:pic>
      <p:pic>
        <p:nvPicPr>
          <p:cNvPr id="8" name="Picture 7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chemeClr val="bg1"/>
                </a:solidFill>
              </a:rPr>
              <a:t>PROCESS OF </a:t>
            </a:r>
            <a:r>
              <a:rPr lang="en-US" sz="3000" b="1" dirty="0">
                <a:solidFill>
                  <a:schemeClr val="bg1"/>
                </a:solidFill>
              </a:rPr>
              <a:t>GOVERNMENT AID DISTRIBUTION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2" name="Rounded Rectangle 11"/>
          <p:cNvSpPr/>
          <p:nvPr/>
        </p:nvSpPr>
        <p:spPr>
          <a:xfrm>
            <a:off x="1219200" y="5511839"/>
            <a:ext cx="2971800" cy="690265"/>
          </a:xfrm>
          <a:prstGeom prst="roundRect">
            <a:avLst>
              <a:gd name="adj" fmla="val 12980"/>
            </a:avLst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40 million EUR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3000" y="4953000"/>
            <a:ext cx="358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Government aid </a:t>
            </a:r>
            <a:r>
              <a:rPr lang="sr-Latn-RS" sz="2400" dirty="0">
                <a:solidFill>
                  <a:schemeClr val="bg1"/>
                </a:solidFill>
              </a:rPr>
              <a:t>of </a:t>
            </a:r>
            <a:r>
              <a:rPr lang="en-US" sz="2400" dirty="0">
                <a:solidFill>
                  <a:schemeClr val="bg1"/>
                </a:solidFill>
              </a:rPr>
              <a:t>over </a:t>
            </a:r>
            <a:endParaRPr lang="sr-Latn-RS" sz="2400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029200" y="5486400"/>
            <a:ext cx="2971800" cy="753805"/>
          </a:xfrm>
          <a:prstGeom prst="roundRect">
            <a:avLst>
              <a:gd name="adj" fmla="val 12980"/>
            </a:avLst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20,497 families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1600" y="62484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for recovery of homes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4419600" y="5638800"/>
            <a:ext cx="381000" cy="381000"/>
          </a:xfrm>
          <a:prstGeom prst="rightArrow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7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5257800"/>
            <a:ext cx="9144000" cy="16002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" y="54864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chemeClr val="bg1"/>
                </a:solidFill>
              </a:rPr>
              <a:t>On the basis of National Recovery Program for beneficiaries with damaged and</a:t>
            </a:r>
            <a:r>
              <a:rPr lang="sr-Latn-R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destroyed family housing units, levels of financial assistance were also introduced for</a:t>
            </a:r>
            <a:r>
              <a:rPr lang="sr-Latn-R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tenants who were renting housing units damaged or destroyed during the</a:t>
            </a:r>
            <a:r>
              <a:rPr lang="sr-Latn-R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floods</a:t>
            </a:r>
            <a:endParaRPr lang="sr-Latn-RS" dirty="0" smtClean="0">
              <a:solidFill>
                <a:schemeClr val="bg1"/>
              </a:solidFill>
            </a:endParaRPr>
          </a:p>
          <a:p>
            <a:pPr algn="just"/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>
                <a:solidFill>
                  <a:schemeClr val="bg1"/>
                </a:solidFill>
              </a:rPr>
              <a:t>GOVERNMENT AID </a:t>
            </a:r>
            <a:r>
              <a:rPr lang="en-US" sz="3000" b="1" dirty="0" smtClean="0">
                <a:solidFill>
                  <a:schemeClr val="bg1"/>
                </a:solidFill>
              </a:rPr>
              <a:t>PROGRAM </a:t>
            </a:r>
            <a:r>
              <a:rPr lang="sr-Latn-RS" sz="3000" b="1" dirty="0" smtClean="0">
                <a:solidFill>
                  <a:schemeClr val="bg1"/>
                </a:solidFill>
              </a:rPr>
              <a:t>FOR</a:t>
            </a:r>
            <a:r>
              <a:rPr lang="en-US" sz="3000" b="1" dirty="0" smtClean="0">
                <a:solidFill>
                  <a:schemeClr val="bg1"/>
                </a:solidFill>
              </a:rPr>
              <a:t> TENANTS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Grafika za prezentaciju-slajd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1" y="1536335"/>
            <a:ext cx="7612145" cy="3569065"/>
          </a:xfrm>
          <a:prstGeom prst="rect">
            <a:avLst/>
          </a:prstGeom>
        </p:spPr>
      </p:pic>
      <p:pic>
        <p:nvPicPr>
          <p:cNvPr id="8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985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5715000"/>
            <a:ext cx="9144000" cy="1143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6019800"/>
            <a:ext cx="746760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5 million EUR </a:t>
            </a:r>
            <a:r>
              <a:rPr lang="en-US" sz="2400" b="1" dirty="0" smtClean="0">
                <a:solidFill>
                  <a:schemeClr val="bg1"/>
                </a:solidFill>
              </a:rPr>
              <a:t>were provided to </a:t>
            </a:r>
            <a:r>
              <a:rPr lang="en-US" sz="2400" b="1" dirty="0">
                <a:solidFill>
                  <a:srgbClr val="FF0000"/>
                </a:solidFill>
              </a:rPr>
              <a:t>1947 </a:t>
            </a:r>
            <a:r>
              <a:rPr lang="sr-Latn-BA" sz="2400" b="1" dirty="0">
                <a:solidFill>
                  <a:srgbClr val="FF0000"/>
                </a:solidFill>
              </a:rPr>
              <a:t>SME</a:t>
            </a:r>
            <a:r>
              <a:rPr lang="en-US" sz="2400" b="1" dirty="0">
                <a:solidFill>
                  <a:srgbClr val="FF0000"/>
                </a:solidFill>
              </a:rPr>
              <a:t>s </a:t>
            </a:r>
            <a:r>
              <a:rPr lang="en-US" sz="2400" b="1" dirty="0">
                <a:solidFill>
                  <a:schemeClr val="bg1"/>
                </a:solidFill>
              </a:rPr>
              <a:t>as cash </a:t>
            </a:r>
            <a:r>
              <a:rPr lang="en-US" sz="2400" b="1" dirty="0" smtClean="0">
                <a:solidFill>
                  <a:schemeClr val="bg1"/>
                </a:solidFill>
              </a:rPr>
              <a:t>grants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4" name="Picture 3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chemeClr val="bg1"/>
                </a:solidFill>
              </a:rPr>
              <a:t>GOVERNMENT AID PROGRAM </a:t>
            </a:r>
            <a:r>
              <a:rPr lang="sr-Latn-RS" sz="3000" b="1" dirty="0" smtClean="0">
                <a:solidFill>
                  <a:schemeClr val="bg1"/>
                </a:solidFill>
              </a:rPr>
              <a:t>FOR</a:t>
            </a:r>
            <a:r>
              <a:rPr lang="en-US" sz="3000" b="1" dirty="0" smtClean="0">
                <a:solidFill>
                  <a:schemeClr val="bg1"/>
                </a:solidFill>
              </a:rPr>
              <a:t> </a:t>
            </a:r>
            <a:r>
              <a:rPr lang="sr-Latn-BA" sz="3000" b="1" dirty="0" smtClean="0">
                <a:solidFill>
                  <a:schemeClr val="bg1"/>
                </a:solidFill>
              </a:rPr>
              <a:t>BUSINESSES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Grafika za prezentaciju-slajd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447800"/>
            <a:ext cx="7010400" cy="3934499"/>
          </a:xfrm>
          <a:prstGeom prst="rect">
            <a:avLst/>
          </a:prstGeom>
        </p:spPr>
      </p:pic>
      <p:pic>
        <p:nvPicPr>
          <p:cNvPr id="10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378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Kancelarija za poplave - PPT za Sarajevo\Fotke\Rudarski basen Kolubara.jpg"/>
          <p:cNvPicPr>
            <a:picLocks noChangeAspect="1" noChangeArrowheads="1"/>
          </p:cNvPicPr>
          <p:nvPr/>
        </p:nvPicPr>
        <p:blipFill>
          <a:blip r:embed="rId2" cstate="print">
            <a:lum bright="-30000" contrast="-40000"/>
          </a:blip>
          <a:srcRect l="7262" r="5589"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pic>
        <p:nvPicPr>
          <p:cNvPr id="10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" y="0"/>
            <a:ext cx="9144000" cy="1106385"/>
          </a:xfrm>
          <a:prstGeom prst="rect">
            <a:avLst/>
          </a:prstGeom>
          <a:noFill/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04800" y="228600"/>
            <a:ext cx="8382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ENERGY</a:t>
            </a:r>
            <a:r>
              <a:rPr kumimoji="0" lang="sr-Latn-R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&amp; MINING</a:t>
            </a:r>
            <a:r>
              <a:rPr kumimoji="0" lang="en-US" sz="3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sr-Latn-R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</a:t>
            </a:r>
            <a:r>
              <a:rPr lang="en-US" sz="3000" b="1" dirty="0">
                <a:solidFill>
                  <a:schemeClr val="bg1"/>
                </a:solidFill>
                <a:latin typeface="+mj-lt"/>
              </a:rPr>
              <a:t>total </a:t>
            </a:r>
            <a:r>
              <a:rPr lang="en-US" sz="3000" b="1" dirty="0" smtClean="0">
                <a:solidFill>
                  <a:schemeClr val="bg1"/>
                </a:solidFill>
                <a:latin typeface="+mj-lt"/>
              </a:rPr>
              <a:t>needs 412 million EUR</a:t>
            </a:r>
            <a:endParaRPr lang="en-US" sz="3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3276600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Recovery of damaged and destroyed mining and power distribution equipment 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9200" y="4661118"/>
            <a:ext cx="6934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Financing purchase of coal and electrical energy. As a consequence,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 NO POWER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OUTAGES </a:t>
            </a:r>
            <a:endParaRPr lang="en-U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Latn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Serbia during winter of 2014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1524000"/>
            <a:ext cx="7315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Pumping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 water from the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Kolubara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open pit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mine</a:t>
            </a:r>
            <a:r>
              <a:rPr lang="sr-Latn-R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Tamnava</a:t>
            </a:r>
            <a:r>
              <a:rPr lang="sr-Latn-R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 Field and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Veliki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Crljeni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Coal production fully restored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219200" y="3124200"/>
            <a:ext cx="7086600" cy="1588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143000" y="4495800"/>
            <a:ext cx="7086600" cy="1588"/>
          </a:xfrm>
          <a:prstGeom prst="line">
            <a:avLst/>
          </a:prstGeom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694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066800"/>
            <a:ext cx="9144000" cy="5791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122" name="Picture 2" descr="F:\Kancelarija za poplave - PPT za Sarajevo\Fotografije za slajdove\water slide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53000" y="1295400"/>
            <a:ext cx="3740673" cy="5410200"/>
          </a:xfrm>
          <a:prstGeom prst="rect">
            <a:avLst/>
          </a:prstGeom>
          <a:noFill/>
        </p:spPr>
      </p:pic>
      <p:pic>
        <p:nvPicPr>
          <p:cNvPr id="6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28600" y="228600"/>
            <a:ext cx="8915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WATER</a:t>
            </a:r>
            <a:r>
              <a:rPr kumimoji="0" lang="sr-Latn-R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MANAGEMENT </a:t>
            </a:r>
            <a:r>
              <a:rPr kumimoji="0" lang="sr-Latn-R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</a:t>
            </a:r>
            <a:r>
              <a:rPr lang="en-US" sz="2800" b="1" dirty="0">
                <a:solidFill>
                  <a:schemeClr val="bg1"/>
                </a:solidFill>
                <a:latin typeface="+mj-lt"/>
              </a:rPr>
              <a:t>total 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needs</a:t>
            </a:r>
            <a:r>
              <a:rPr lang="sr-Latn-RS" sz="2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+mj-lt"/>
              </a:rPr>
              <a:t>25 million EUR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33400" y="1676400"/>
            <a:ext cx="3886200" cy="4495800"/>
          </a:xfrm>
          <a:prstGeom prst="roundRect">
            <a:avLst>
              <a:gd name="adj" fmla="val 9294"/>
            </a:avLst>
          </a:prstGeom>
          <a:solidFill>
            <a:srgbClr val="145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T</a:t>
            </a:r>
            <a:r>
              <a:rPr lang="en-US" sz="2400" b="1" dirty="0" smtClean="0">
                <a:solidFill>
                  <a:schemeClr val="bg1"/>
                </a:solidFill>
              </a:rPr>
              <a:t>otal estimated value of works</a:t>
            </a:r>
            <a:r>
              <a:rPr lang="sr-Latn-RS" sz="2400" b="1" dirty="0" smtClean="0">
                <a:solidFill>
                  <a:schemeClr val="bg1"/>
                </a:solidFill>
              </a:rPr>
              <a:t> on damaged or destroyed flood protection infrastructure</a:t>
            </a:r>
            <a:r>
              <a:rPr lang="en-US" sz="2400" b="1" dirty="0" smtClean="0">
                <a:solidFill>
                  <a:schemeClr val="bg1"/>
                </a:solidFill>
              </a:rPr>
              <a:t> will be 20</a:t>
            </a:r>
            <a:r>
              <a:rPr lang="sr-Latn-BA" sz="2400" b="1" dirty="0" smtClean="0">
                <a:solidFill>
                  <a:schemeClr val="bg1"/>
                </a:solidFill>
              </a:rPr>
              <a:t> million EUR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endParaRPr lang="en-US" sz="24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Works </a:t>
            </a:r>
            <a:r>
              <a:rPr lang="sr-Latn-BA" sz="2400" b="1" dirty="0" smtClean="0">
                <a:solidFill>
                  <a:schemeClr val="bg1"/>
                </a:solidFill>
              </a:rPr>
              <a:t>finalized </a:t>
            </a:r>
            <a:r>
              <a:rPr lang="en-US" sz="2400" b="1" dirty="0" smtClean="0">
                <a:solidFill>
                  <a:schemeClr val="bg1"/>
                </a:solidFill>
              </a:rPr>
              <a:t>on </a:t>
            </a:r>
            <a:r>
              <a:rPr lang="sr-Latn-BA" sz="2400" b="1" dirty="0" smtClean="0">
                <a:solidFill>
                  <a:schemeClr val="bg1"/>
                </a:solidFill>
              </a:rPr>
              <a:t>more than</a:t>
            </a:r>
            <a:r>
              <a:rPr lang="en-US" sz="2400" b="1" dirty="0" smtClean="0">
                <a:solidFill>
                  <a:schemeClr val="bg1"/>
                </a:solidFill>
              </a:rPr>
              <a:t> 120 locations in Serbia.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914400" y="4341812"/>
            <a:ext cx="30480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97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Kancelarija za poplave - PPT za Sarajevo\Fotke\EU POMOC Svilajnac vrtic pre-posle 14 (1).jpg"/>
          <p:cNvPicPr>
            <a:picLocks noChangeAspect="1" noChangeArrowheads="1"/>
          </p:cNvPicPr>
          <p:nvPr/>
        </p:nvPicPr>
        <p:blipFill>
          <a:blip r:embed="rId2" cstate="print"/>
          <a:srcRect t="62476" r="7692"/>
          <a:stretch>
            <a:fillRect/>
          </a:stretch>
        </p:blipFill>
        <p:spPr bwMode="auto">
          <a:xfrm flipH="1">
            <a:off x="0" y="0"/>
            <a:ext cx="9143998" cy="51054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4191000"/>
            <a:ext cx="9144000" cy="2667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52400" y="5257800"/>
            <a:ext cx="8382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800100" lvl="1" indent="-342900" algn="just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21 kindergartens, primary and high schools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Obrenovac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Šabac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Paraćin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Svilajnac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reconstructed and furbished 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 EU assistance of </a:t>
            </a:r>
            <a:r>
              <a:rPr lang="en-US" b="1" dirty="0">
                <a:solidFill>
                  <a:srgbClr val="FF0000"/>
                </a:solidFill>
              </a:rPr>
              <a:t>2 million </a:t>
            </a:r>
            <a:r>
              <a:rPr lang="en-US" b="1" dirty="0" smtClean="0">
                <a:solidFill>
                  <a:srgbClr val="FF0000"/>
                </a:solidFill>
              </a:rPr>
              <a:t>EUR</a:t>
            </a:r>
            <a:endParaRPr kumimoji="0" lang="sr-Latn-RS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 algn="just">
              <a:spcBef>
                <a:spcPct val="20000"/>
              </a:spcBef>
              <a:buClr>
                <a:schemeClr val="bg1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</a:rPr>
              <a:t>Reconstruction </a:t>
            </a:r>
            <a:r>
              <a:rPr lang="en-US" dirty="0">
                <a:solidFill>
                  <a:schemeClr val="bg1"/>
                </a:solidFill>
              </a:rPr>
              <a:t>and equipping of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25 schools, kindergartens and health, cultural and sports facilities </a:t>
            </a:r>
            <a:r>
              <a:rPr lang="en-US" dirty="0" smtClean="0">
                <a:solidFill>
                  <a:schemeClr val="bg1"/>
                </a:solidFill>
              </a:rPr>
              <a:t>with </a:t>
            </a:r>
            <a:r>
              <a:rPr lang="sr-Latn-RS" b="1" dirty="0">
                <a:solidFill>
                  <a:srgbClr val="FF0000"/>
                </a:solidFill>
              </a:rPr>
              <a:t>4 </a:t>
            </a:r>
            <a:r>
              <a:rPr lang="en-US" b="1" dirty="0">
                <a:solidFill>
                  <a:srgbClr val="FF0000"/>
                </a:solidFill>
              </a:rPr>
              <a:t>million </a:t>
            </a:r>
            <a:r>
              <a:rPr lang="sr-Latn-RS" b="1" dirty="0">
                <a:solidFill>
                  <a:srgbClr val="FF0000"/>
                </a:solidFill>
              </a:rPr>
              <a:t>EUR </a:t>
            </a:r>
            <a:r>
              <a:rPr lang="en-US" dirty="0" smtClean="0">
                <a:solidFill>
                  <a:schemeClr val="bg1"/>
                </a:solidFill>
              </a:rPr>
              <a:t>of Norwegian </a:t>
            </a:r>
            <a:r>
              <a:rPr lang="en-US" dirty="0">
                <a:solidFill>
                  <a:schemeClr val="bg1"/>
                </a:solidFill>
              </a:rPr>
              <a:t>Government donation</a:t>
            </a:r>
          </a:p>
        </p:txBody>
      </p:sp>
      <p:pic>
        <p:nvPicPr>
          <p:cNvPr id="4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34400" cy="762000"/>
          </a:xfrm>
        </p:spPr>
        <p:txBody>
          <a:bodyPr>
            <a:noAutofit/>
          </a:bodyPr>
          <a:lstStyle/>
          <a:p>
            <a:pPr lvl="0" algn="l"/>
            <a:r>
              <a:rPr lang="en-US" sz="3000" b="1" dirty="0">
                <a:solidFill>
                  <a:schemeClr val="bg1"/>
                </a:solidFill>
              </a:rPr>
              <a:t>PUBLIC </a:t>
            </a:r>
            <a:r>
              <a:rPr lang="en-US" sz="3000" b="1" dirty="0" smtClean="0">
                <a:solidFill>
                  <a:schemeClr val="bg1"/>
                </a:solidFill>
              </a:rPr>
              <a:t>BUILDINGS</a:t>
            </a:r>
            <a:r>
              <a:rPr lang="sr-Latn-RS" sz="3000" b="1" dirty="0" smtClean="0">
                <a:solidFill>
                  <a:schemeClr val="bg1"/>
                </a:solidFill>
              </a:rPr>
              <a:t> –</a:t>
            </a:r>
            <a:r>
              <a:rPr lang="en-US" sz="3000" b="1" dirty="0" smtClean="0">
                <a:solidFill>
                  <a:schemeClr val="bg1"/>
                </a:solidFill>
              </a:rPr>
              <a:t> total needs 15 million EUR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4486870"/>
            <a:ext cx="807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>
                <a:solidFill>
                  <a:schemeClr val="bg1"/>
                </a:solidFill>
              </a:rPr>
              <a:t>Process of reconstruction of </a:t>
            </a:r>
            <a:r>
              <a:rPr lang="en-US" b="1" dirty="0" smtClean="0">
                <a:solidFill>
                  <a:srgbClr val="FF0000"/>
                </a:solidFill>
              </a:rPr>
              <a:t>60 public buildings </a:t>
            </a:r>
            <a:r>
              <a:rPr lang="en-US" dirty="0" smtClean="0">
                <a:solidFill>
                  <a:schemeClr val="bg1"/>
                </a:solidFill>
              </a:rPr>
              <a:t>implemented with financial support of various donors and government funds:</a:t>
            </a:r>
          </a:p>
          <a:p>
            <a:endParaRPr lang="en-US" dirty="0"/>
          </a:p>
        </p:txBody>
      </p:sp>
      <p:pic>
        <p:nvPicPr>
          <p:cNvPr id="8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460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371600"/>
            <a:ext cx="6019800" cy="3048000"/>
          </a:xfrm>
        </p:spPr>
        <p:txBody>
          <a:bodyPr>
            <a:normAutofit fontScale="55000" lnSpcReduction="20000"/>
          </a:bodyPr>
          <a:lstStyle/>
          <a:p>
            <a:pPr algn="just">
              <a:buClr>
                <a:schemeClr val="accent1"/>
              </a:buClr>
            </a:pPr>
            <a:r>
              <a:rPr lang="sr-Latn-R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Floods affected </a:t>
            </a:r>
            <a:r>
              <a:rPr lang="sr-Latn-RS" b="1" dirty="0">
                <a:solidFill>
                  <a:schemeClr val="accent1"/>
                </a:solidFill>
              </a:rPr>
              <a:t>119 municipalities </a:t>
            </a:r>
            <a:r>
              <a:rPr lang="sr-Latn-R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(out of 165)</a:t>
            </a:r>
            <a:endParaRPr lang="sr-Latn-RS" dirty="0"/>
          </a:p>
          <a:p>
            <a:pPr algn="just">
              <a:buClr>
                <a:schemeClr val="accent1"/>
              </a:buClr>
            </a:pPr>
            <a:r>
              <a:rPr lang="en-US" b="1" dirty="0">
                <a:solidFill>
                  <a:schemeClr val="accent1"/>
                </a:solidFill>
              </a:rPr>
              <a:t>22% of</a:t>
            </a:r>
            <a:r>
              <a:rPr lang="sr-Latn-R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sr-Latn-RS" b="1" dirty="0">
                <a:solidFill>
                  <a:schemeClr val="accent1"/>
                </a:solidFill>
              </a:rPr>
              <a:t>total population </a:t>
            </a:r>
            <a:r>
              <a:rPr lang="sr-Latn-R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affected by floods </a:t>
            </a:r>
            <a:endParaRPr lang="en-US" dirty="0">
              <a:solidFill>
                <a:srgbClr val="FF0000"/>
              </a:solidFill>
            </a:endParaRPr>
          </a:p>
          <a:p>
            <a:pPr algn="just">
              <a:buClr>
                <a:schemeClr val="accent1"/>
              </a:buClr>
            </a:pPr>
            <a:r>
              <a:rPr lang="sr-Latn-RS" b="1" dirty="0">
                <a:solidFill>
                  <a:schemeClr val="accent1"/>
                </a:solidFill>
              </a:rPr>
              <a:t>More than 30 municipalities </a:t>
            </a:r>
            <a:r>
              <a:rPr lang="sr-Latn-R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sustained extensive damage</a:t>
            </a:r>
            <a:endParaRPr lang="en-US" dirty="0"/>
          </a:p>
          <a:p>
            <a:pPr algn="just">
              <a:buClr>
                <a:schemeClr val="accent1"/>
              </a:buClr>
            </a:pPr>
            <a:r>
              <a:rPr lang="en-US" b="1" dirty="0">
                <a:solidFill>
                  <a:schemeClr val="accent1"/>
                </a:solidFill>
              </a:rPr>
              <a:t>57 lives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were lost</a:t>
            </a:r>
            <a:endParaRPr lang="en-US" dirty="0">
              <a:solidFill>
                <a:srgbClr val="FF0000"/>
              </a:solidFill>
            </a:endParaRPr>
          </a:p>
          <a:p>
            <a:pPr algn="just">
              <a:buClr>
                <a:schemeClr val="accent1"/>
              </a:buClr>
            </a:pPr>
            <a:r>
              <a:rPr lang="en-US" b="1" dirty="0">
                <a:solidFill>
                  <a:schemeClr val="accent1"/>
                </a:solidFill>
              </a:rPr>
              <a:t>32,000 families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were forced out of their homes</a:t>
            </a:r>
            <a:endParaRPr lang="en-US" dirty="0"/>
          </a:p>
          <a:p>
            <a:pPr algn="just">
              <a:buClr>
                <a:schemeClr val="accent1"/>
              </a:buClr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Production of electricity decreased by 25%, due to </a:t>
            </a:r>
            <a:r>
              <a:rPr lang="sr-Latn-R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flooding of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open-pit coal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mine,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key source of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lignite</a:t>
            </a:r>
            <a:r>
              <a:rPr lang="sr-Latn-R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-based power generation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buClr>
                <a:schemeClr val="accent1"/>
              </a:buClr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disaster caused a </a:t>
            </a:r>
            <a:r>
              <a:rPr lang="en-US" b="1" dirty="0">
                <a:solidFill>
                  <a:schemeClr val="accent1"/>
                </a:solidFill>
              </a:rPr>
              <a:t>recession</a:t>
            </a:r>
            <a:r>
              <a:rPr lang="en-US" dirty="0"/>
              <a:t>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Serbian economy</a:t>
            </a:r>
          </a:p>
          <a:p>
            <a:pPr algn="just">
              <a:buClr>
                <a:schemeClr val="accent1"/>
              </a:buClr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Serbian</a:t>
            </a:r>
            <a:r>
              <a:rPr lang="en-US" dirty="0"/>
              <a:t> </a:t>
            </a:r>
            <a:r>
              <a:rPr lang="en-US" b="1" dirty="0">
                <a:solidFill>
                  <a:schemeClr val="accent1"/>
                </a:solidFill>
              </a:rPr>
              <a:t>economy contracted by 1.8%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2014, instead of growing by 0.5% as was previously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projected</a:t>
            </a:r>
            <a:endParaRPr lang="en-US" dirty="0"/>
          </a:p>
        </p:txBody>
      </p:sp>
      <p:pic>
        <p:nvPicPr>
          <p:cNvPr id="8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4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517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/9/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pic>
        <p:nvPicPr>
          <p:cNvPr id="11" name="Picture 10" descr="Grafika za prezentaciju-slajd0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61248" y="4648200"/>
            <a:ext cx="3055530" cy="178026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2743200" y="4648200"/>
            <a:ext cx="1981200" cy="1905000"/>
          </a:xfrm>
          <a:prstGeom prst="roundRect">
            <a:avLst>
              <a:gd name="adj" fmla="val 12980"/>
            </a:avLst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smtClean="0">
                <a:solidFill>
                  <a:schemeClr val="bg1"/>
                </a:solidFill>
              </a:rPr>
              <a:t>IMPACT OF DISASTER ON SERBIA GDP GROWTH RATE IN 2014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209800" y="76200"/>
            <a:ext cx="6400800" cy="1143000"/>
          </a:xfrm>
        </p:spPr>
        <p:txBody>
          <a:bodyPr>
            <a:normAutofit/>
          </a:bodyPr>
          <a:lstStyle/>
          <a:p>
            <a:pPr algn="l"/>
            <a:r>
              <a:rPr lang="sr-Latn-RS" sz="3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Facts About the Consequences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470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" name="Picture 2" descr="D:\BeiNdesign\GRAPHIC\POPLAVE\POPLAVE izlozba\Fotografije\Publication Photos II\5 Pomoc poljoprivredi - uvodni tekst\photos\Maize and Fertilizer March 18 2015 Lazarevac.JPG"/>
          <p:cNvPicPr>
            <a:picLocks noChangeAspect="1" noChangeArrowheads="1"/>
          </p:cNvPicPr>
          <p:nvPr/>
        </p:nvPicPr>
        <p:blipFill>
          <a:blip r:embed="rId3" cstate="print"/>
          <a:srcRect l="22344"/>
          <a:stretch>
            <a:fillRect/>
          </a:stretch>
        </p:blipFill>
        <p:spPr bwMode="auto">
          <a:xfrm>
            <a:off x="0" y="1066800"/>
            <a:ext cx="3657600" cy="2895599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5334000"/>
            <a:ext cx="4038600" cy="990600"/>
          </a:xfrm>
        </p:spPr>
        <p:txBody>
          <a:bodyPr>
            <a:normAutofit/>
          </a:bodyPr>
          <a:lstStyle/>
          <a:p>
            <a:pPr algn="just">
              <a:buClr>
                <a:srgbClr val="AEB53C"/>
              </a:buClr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Local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transport infrastructure</a:t>
            </a:r>
          </a:p>
          <a:p>
            <a:pPr algn="just">
              <a:buClr>
                <a:srgbClr val="AEB53C"/>
              </a:buClr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Water supply and sewage systems</a:t>
            </a:r>
          </a:p>
          <a:p>
            <a:pPr algn="just">
              <a:buClr>
                <a:srgbClr val="AEB53C"/>
              </a:buClr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Local flood protection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infrastructure</a:t>
            </a:r>
            <a:endParaRPr lang="sr-Latn-R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16002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en-US" sz="23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TRANSPORT INFRASTRUCTURE:</a:t>
            </a:r>
            <a:endParaRPr lang="en-US" sz="23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4191000" y="2133600"/>
            <a:ext cx="4343400" cy="0"/>
          </a:xfrm>
          <a:prstGeom prst="line">
            <a:avLst/>
          </a:prstGeom>
          <a:ln w="12700">
            <a:solidFill>
              <a:srgbClr val="AEB5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91000" y="2362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AEB53C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Roads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19600" y="2743200"/>
            <a:ext cx="4191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reinstated with</a:t>
            </a:r>
            <a:endParaRPr lang="en-US" sz="1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buClr>
                <a:srgbClr val="00B050"/>
              </a:buClr>
            </a:pPr>
            <a:r>
              <a:rPr lang="en-US" b="1" dirty="0" smtClean="0">
                <a:solidFill>
                  <a:srgbClr val="AEB53C"/>
                </a:solidFill>
              </a:rPr>
              <a:t>50 million EUR of Government funds</a:t>
            </a:r>
          </a:p>
          <a:p>
            <a:pPr algn="just">
              <a:buClr>
                <a:srgbClr val="00B050"/>
              </a:buClr>
            </a:pPr>
            <a:r>
              <a:rPr lang="en-US" b="1" dirty="0" smtClean="0">
                <a:solidFill>
                  <a:srgbClr val="AEB53C"/>
                </a:solidFill>
              </a:rPr>
              <a:t>15 million EUR from EU Solidarity Fund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38800" y="23622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AEB53C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Bridges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62800" y="2362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AEB53C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Railways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4191000" y="1524000"/>
            <a:ext cx="4343400" cy="0"/>
          </a:xfrm>
          <a:prstGeom prst="line">
            <a:avLst/>
          </a:prstGeom>
          <a:ln w="12700">
            <a:solidFill>
              <a:srgbClr val="AEB5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267200" y="4563070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reinstated with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AEB53C"/>
                </a:solidFill>
              </a:rPr>
              <a:t>more than 10 million EUR from EU Solidarity Fund:</a:t>
            </a:r>
          </a:p>
          <a:p>
            <a:pPr algn="just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4191000" y="4034135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B050"/>
              </a:buClr>
            </a:pPr>
            <a:r>
              <a:rPr lang="en-US" sz="23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CRITICAL LOCAL INFRASTRUCTURE:</a:t>
            </a:r>
            <a:endParaRPr lang="en-US" sz="23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4" name="Picture 2" descr="D:\BeiNdesign\GRAPHIC\POPLAVE\POPLAVE izlozba\Fotografije\Publication Photos II\5 Pomoc poljoprivredi - uvodni tekst\photos\Maize and Fertilizer March 18 2015 Lazarevac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l="22344"/>
          <a:stretch>
            <a:fillRect/>
          </a:stretch>
        </p:blipFill>
        <p:spPr bwMode="auto">
          <a:xfrm>
            <a:off x="0" y="3962400"/>
            <a:ext cx="3657600" cy="2895600"/>
          </a:xfrm>
          <a:prstGeom prst="rect">
            <a:avLst/>
          </a:prstGeom>
          <a:noFill/>
        </p:spPr>
      </p:pic>
      <p:pic>
        <p:nvPicPr>
          <p:cNvPr id="25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048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INFRASTRUCTURE – total needs over 200 million EUR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2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cxnSp>
        <p:nvCxnSpPr>
          <p:cNvPr id="27" name="Straight Connector 26"/>
          <p:cNvCxnSpPr/>
          <p:nvPr/>
        </p:nvCxnSpPr>
        <p:spPr>
          <a:xfrm>
            <a:off x="4267200" y="4572000"/>
            <a:ext cx="4343400" cy="0"/>
          </a:xfrm>
          <a:prstGeom prst="line">
            <a:avLst/>
          </a:prstGeom>
          <a:ln w="12700">
            <a:solidFill>
              <a:srgbClr val="AEB5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191000" y="3962400"/>
            <a:ext cx="4343400" cy="0"/>
          </a:xfrm>
          <a:prstGeom prst="line">
            <a:avLst/>
          </a:prstGeom>
          <a:ln w="12700">
            <a:solidFill>
              <a:srgbClr val="AEB5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556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BeiNdesign\GRAPHIC\POPLAVE\POPLAVE izlozba\Fotografije\Publication Photos II\5 Pomoc poljoprivredi - uvodni tekst\photos\Maize and Fertilizer March 18 2015 Lazarevac.JPG"/>
          <p:cNvPicPr>
            <a:picLocks noChangeAspect="1" noChangeArrowheads="1"/>
          </p:cNvPicPr>
          <p:nvPr/>
        </p:nvPicPr>
        <p:blipFill>
          <a:blip r:embed="rId3" cstate="print"/>
          <a:srcRect l="25645" r="31965"/>
          <a:stretch>
            <a:fillRect/>
          </a:stretch>
        </p:blipFill>
        <p:spPr bwMode="auto">
          <a:xfrm>
            <a:off x="0" y="1066800"/>
            <a:ext cx="3657600" cy="5791200"/>
          </a:xfrm>
          <a:prstGeom prst="rect">
            <a:avLst/>
          </a:prstGeom>
          <a:noFill/>
        </p:spPr>
      </p:pic>
      <p:pic>
        <p:nvPicPr>
          <p:cNvPr id="4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30"/>
            <a:ext cx="9144000" cy="110632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8382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AGRICULTURE – total needs 152 million 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EUR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2362200"/>
            <a:ext cx="4419600" cy="2743200"/>
          </a:xfrm>
        </p:spPr>
        <p:txBody>
          <a:bodyPr>
            <a:normAutofit/>
          </a:bodyPr>
          <a:lstStyle/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Agriculture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relief program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of </a:t>
            </a:r>
            <a:r>
              <a:rPr lang="sr-Latn-RS" sz="1600" b="1" dirty="0" smtClean="0">
                <a:solidFill>
                  <a:srgbClr val="AEB53C"/>
                </a:solidFill>
              </a:rPr>
              <a:t>8</a:t>
            </a:r>
            <a:r>
              <a:rPr lang="en-US" sz="1600" b="1" dirty="0" smtClean="0">
                <a:solidFill>
                  <a:srgbClr val="AEB53C"/>
                </a:solidFill>
              </a:rPr>
              <a:t> million</a:t>
            </a:r>
            <a:r>
              <a:rPr lang="sr-Latn-RS" sz="1600" b="1" dirty="0" smtClean="0">
                <a:solidFill>
                  <a:srgbClr val="AEB53C"/>
                </a:solidFill>
              </a:rPr>
              <a:t> </a:t>
            </a:r>
            <a:r>
              <a:rPr lang="en-US" sz="1600" b="1" dirty="0" smtClean="0">
                <a:solidFill>
                  <a:srgbClr val="AEB53C"/>
                </a:solidFill>
              </a:rPr>
              <a:t>EUR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implemented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</a:t>
            </a:r>
            <a:r>
              <a:rPr lang="sr-Latn-R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FAO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cooperation with the Office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ongoing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Aid packages for over </a:t>
            </a:r>
            <a:r>
              <a:rPr lang="en-US" sz="1600" b="1" dirty="0" smtClean="0">
                <a:solidFill>
                  <a:srgbClr val="AEB53C"/>
                </a:solidFill>
              </a:rPr>
              <a:t>17,000 </a:t>
            </a:r>
            <a:r>
              <a:rPr lang="en-US" sz="1600" b="1" dirty="0">
                <a:solidFill>
                  <a:srgbClr val="AEB53C"/>
                </a:solidFill>
              </a:rPr>
              <a:t>agricultural households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</a:t>
            </a:r>
            <a:r>
              <a:rPr lang="en-US" sz="1600" b="1" dirty="0">
                <a:solidFill>
                  <a:srgbClr val="AEB53C"/>
                </a:solidFill>
              </a:rPr>
              <a:t>29</a:t>
            </a:r>
            <a:r>
              <a:rPr lang="sr-Latn-RS" sz="1600" b="1" dirty="0">
                <a:solidFill>
                  <a:srgbClr val="AEB53C"/>
                </a:solidFill>
              </a:rPr>
              <a:t> </a:t>
            </a:r>
            <a:r>
              <a:rPr lang="en-US" sz="1600" b="1" dirty="0">
                <a:solidFill>
                  <a:srgbClr val="AEB53C"/>
                </a:solidFill>
              </a:rPr>
              <a:t>municipalities</a:t>
            </a:r>
            <a:r>
              <a:rPr lang="en-US" sz="1600" dirty="0">
                <a:solidFill>
                  <a:srgbClr val="AEB53C"/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aff</a:t>
            </a:r>
            <a:r>
              <a:rPr lang="sr-Latn-R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ected by </a:t>
            </a:r>
            <a:r>
              <a:rPr lang="sr-Latn-R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floods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(saplings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animals, animal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</a:t>
            </a:r>
            <a:r>
              <a:rPr lang="sr-Latn-R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eed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equipment 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etc)</a:t>
            </a:r>
          </a:p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>
              <a:buClr>
                <a:schemeClr val="tx1">
                  <a:lumMod val="50000"/>
                  <a:lumOff val="50000"/>
                </a:schemeClr>
              </a:buClr>
            </a:pP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Second phase with additional 1.5 million EUR of </a:t>
            </a:r>
            <a:r>
              <a:rPr lang="sr-Latn-R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EU funds</a:t>
            </a:r>
            <a:r>
              <a:rPr 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to be continued through FAO</a:t>
            </a:r>
          </a:p>
          <a:p>
            <a:pPr lvl="0" algn="just"/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81600" y="1676400"/>
            <a:ext cx="3505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EU-FUNDED ASSISTANCE:</a:t>
            </a:r>
          </a:p>
          <a:p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4572000" y="2209800"/>
            <a:ext cx="3886200" cy="0"/>
          </a:xfrm>
          <a:prstGeom prst="line">
            <a:avLst/>
          </a:prstGeom>
          <a:ln w="12700">
            <a:solidFill>
              <a:srgbClr val="AEB5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47737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" y="-76200"/>
            <a:ext cx="9144000" cy="6934200"/>
          </a:xfrm>
          <a:prstGeom prst="rect">
            <a:avLst/>
          </a:prstGeom>
          <a:noFill/>
        </p:spPr>
      </p:pic>
      <p:pic>
        <p:nvPicPr>
          <p:cNvPr id="10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-76200"/>
            <a:ext cx="9144000" cy="110632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5638800"/>
            <a:ext cx="9144000" cy="12192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5867400"/>
            <a:ext cx="8382000" cy="838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>
                <a:solidFill>
                  <a:schemeClr val="bg1"/>
                </a:solidFill>
              </a:rPr>
              <a:t>Cattle breeders </a:t>
            </a:r>
            <a:r>
              <a:rPr lang="en-US" sz="2000" b="1" dirty="0" smtClean="0">
                <a:solidFill>
                  <a:schemeClr val="bg1"/>
                </a:solidFill>
              </a:rPr>
              <a:t>financed from the national budget with </a:t>
            </a:r>
            <a:r>
              <a:rPr lang="en-US" sz="2000" b="1" dirty="0">
                <a:solidFill>
                  <a:srgbClr val="A8CF45"/>
                </a:solidFill>
              </a:rPr>
              <a:t>full replacement value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for almost </a:t>
            </a:r>
            <a:r>
              <a:rPr lang="en-US" sz="2000" b="1" dirty="0" smtClean="0">
                <a:solidFill>
                  <a:srgbClr val="A8CF45"/>
                </a:solidFill>
              </a:rPr>
              <a:t>5000 farm animals </a:t>
            </a:r>
            <a:r>
              <a:rPr lang="en-US" sz="2000" b="1" dirty="0" smtClean="0">
                <a:solidFill>
                  <a:schemeClr val="bg1"/>
                </a:solidFill>
              </a:rPr>
              <a:t>and farmers for </a:t>
            </a:r>
            <a:r>
              <a:rPr lang="en-US" sz="2000" b="1" dirty="0" smtClean="0">
                <a:solidFill>
                  <a:srgbClr val="A8CF45"/>
                </a:solidFill>
              </a:rPr>
              <a:t>16,000 hectares</a:t>
            </a:r>
            <a:endParaRPr lang="sr-Latn-RS" sz="2000" dirty="0" smtClean="0">
              <a:solidFill>
                <a:srgbClr val="A8CF45"/>
              </a:solidFill>
            </a:endParaRPr>
          </a:p>
          <a:p>
            <a:pPr marL="0" indent="0" algn="ctr">
              <a:buNone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228600"/>
            <a:ext cx="8382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AGRICULTURE – total needs 152 million EUR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 descr="F:\Kancelarija za poplave - PPT za Sarajevo\Fotke\EU POMOC Svilajnac vrtic pre-posle 14 (1)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2059" y="1466840"/>
            <a:ext cx="8076082" cy="3793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6191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TRANSPARENCY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458200" cy="3886200"/>
          </a:xfrm>
        </p:spPr>
        <p:txBody>
          <a:bodyPr>
            <a:noAutofit/>
          </a:bodyPr>
          <a:lstStyle/>
          <a:p>
            <a:pPr algn="just"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 decisions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made public: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notice boards in municipality and city administration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buildings</a:t>
            </a:r>
          </a:p>
          <a:p>
            <a:pPr algn="just"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ists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all interventions and all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beneficiaries with type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amount of aid published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the Office's website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en-US" sz="1600" b="1" dirty="0" smtClean="0">
                <a:solidFill>
                  <a:srgbClr val="002060"/>
                </a:solidFill>
              </a:rPr>
              <a:t>www.obnova.gov.rs</a:t>
            </a:r>
          </a:p>
          <a:p>
            <a:pPr algn="just"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Information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all public procurements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published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the Office's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website - </a:t>
            </a:r>
            <a:r>
              <a:rPr lang="en-US" sz="1600" b="1" dirty="0" smtClean="0">
                <a:solidFill>
                  <a:srgbClr val="002060"/>
                </a:solidFill>
              </a:rPr>
              <a:t>www.obnova.gov.rs</a:t>
            </a:r>
          </a:p>
          <a:p>
            <a:pPr algn="just"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600" b="1" dirty="0" smtClean="0">
                <a:solidFill>
                  <a:srgbClr val="002060"/>
                </a:solidFill>
              </a:rPr>
              <a:t>Transparency </a:t>
            </a:r>
            <a:r>
              <a:rPr lang="en-US" sz="1600" b="1" dirty="0">
                <a:solidFill>
                  <a:srgbClr val="002060"/>
                </a:solidFill>
              </a:rPr>
              <a:t>Serbia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reported that public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procurement mechanism based on the Law on Recovery of Flood Affected Areas in the Republic of Serbia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gave positive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results. It also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stated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that rules and practices which govern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flood-related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public procurement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used to improve the regular public procurement mechanism in Serbia.</a:t>
            </a:r>
          </a:p>
          <a:p>
            <a:pPr algn="just"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600" b="1" dirty="0">
                <a:solidFill>
                  <a:srgbClr val="002060"/>
                </a:solidFill>
              </a:rPr>
              <a:t>The </a:t>
            </a:r>
            <a:r>
              <a:rPr lang="en-US" sz="1600" b="1" dirty="0" smtClean="0">
                <a:solidFill>
                  <a:srgbClr val="002060"/>
                </a:solidFill>
              </a:rPr>
              <a:t>Protector of Citizens of the Republic of Serbia (Ombudsman)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reported that thousands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citizens were gravely affected by the floods and that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citizen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solidarity, activities of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government institutions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 in particular the </a:t>
            </a:r>
            <a:r>
              <a:rPr lang="en-US" sz="1600" b="1" dirty="0">
                <a:solidFill>
                  <a:srgbClr val="002060"/>
                </a:solidFill>
              </a:rPr>
              <a:t>transparent work of the Government of Serbia’s Office for Reconstruction and Flood Relief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international assistance helped mitigate the flood consequences.</a:t>
            </a:r>
          </a:p>
          <a:p>
            <a:pPr>
              <a:buClr>
                <a:schemeClr val="tx1">
                  <a:lumMod val="85000"/>
                  <a:lumOff val="15000"/>
                </a:schemeClr>
              </a:buClr>
            </a:pP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8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5751645"/>
            <a:ext cx="9144000" cy="1106325"/>
          </a:xfrm>
          <a:prstGeom prst="rect">
            <a:avLst/>
          </a:prstGeom>
          <a:noFill/>
        </p:spPr>
      </p:pic>
      <p:pic>
        <p:nvPicPr>
          <p:cNvPr id="7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463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pic>
        <p:nvPicPr>
          <p:cNvPr id="8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5751645"/>
            <a:ext cx="9144000" cy="1106325"/>
          </a:xfrm>
          <a:prstGeom prst="rect">
            <a:avLst/>
          </a:prstGeom>
          <a:noFill/>
        </p:spPr>
      </p:pic>
      <p:pic>
        <p:nvPicPr>
          <p:cNvPr id="11" name="Picture 10" descr="foto01.jpg"/>
          <p:cNvPicPr>
            <a:picLocks noChangeAspect="1"/>
          </p:cNvPicPr>
          <p:nvPr/>
        </p:nvPicPr>
        <p:blipFill>
          <a:blip r:embed="rId5" cstate="print"/>
          <a:srcRect b="9970"/>
          <a:stretch>
            <a:fillRect/>
          </a:stretch>
        </p:blipFill>
        <p:spPr>
          <a:xfrm>
            <a:off x="0" y="3962400"/>
            <a:ext cx="9144000" cy="1828800"/>
          </a:xfrm>
          <a:prstGeom prst="rect">
            <a:avLst/>
          </a:prstGeom>
        </p:spPr>
      </p:pic>
      <p:pic>
        <p:nvPicPr>
          <p:cNvPr id="12" name="Picture 11" descr="foto02.jpg"/>
          <p:cNvPicPr>
            <a:picLocks noChangeAspect="1"/>
          </p:cNvPicPr>
          <p:nvPr/>
        </p:nvPicPr>
        <p:blipFill>
          <a:blip r:embed="rId6" cstate="print"/>
          <a:srcRect t="3749"/>
          <a:stretch>
            <a:fillRect/>
          </a:stretch>
        </p:blipFill>
        <p:spPr>
          <a:xfrm>
            <a:off x="-1" y="1066800"/>
            <a:ext cx="9144001" cy="1956478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00200" y="3048000"/>
            <a:ext cx="6019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dirty="0" smtClean="0">
                <a:solidFill>
                  <a:srgbClr val="AEB5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THANK YOU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AEB5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463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11" descr="poplave1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16733"/>
          <a:stretch>
            <a:fillRect/>
          </a:stretch>
        </p:blipFill>
        <p:spPr>
          <a:xfrm>
            <a:off x="1752600" y="4724400"/>
            <a:ext cx="7391400" cy="21336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0" y="1295400"/>
            <a:ext cx="6096000" cy="3200400"/>
          </a:xfrm>
        </p:spPr>
        <p:txBody>
          <a:bodyPr>
            <a:normAutofit fontScale="92500" lnSpcReduction="10000"/>
          </a:bodyPr>
          <a:lstStyle/>
          <a:p>
            <a:pPr marL="285750" indent="-285750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Total estimated damages exceed </a:t>
            </a:r>
            <a:r>
              <a:rPr lang="en-US" sz="1800" b="1" dirty="0" smtClean="0">
                <a:solidFill>
                  <a:schemeClr val="accent1"/>
                </a:solidFill>
              </a:rPr>
              <a:t>EUR 1 billion</a:t>
            </a:r>
            <a:endParaRPr lang="en-US" sz="1800" b="1" dirty="0"/>
          </a:p>
          <a:p>
            <a:pPr marL="285750" indent="-285750"/>
            <a:endParaRPr lang="en-US" sz="1800" dirty="0"/>
          </a:p>
          <a:p>
            <a:pPr marL="285750" indent="-285750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Total disaster effects (including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losses)</a:t>
            </a:r>
          </a:p>
          <a:p>
            <a:pPr marL="285750" indent="-285750">
              <a:buNone/>
            </a:pPr>
            <a:r>
              <a:rPr lang="en-US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 </a:t>
            </a:r>
            <a:r>
              <a:rPr lang="en-US" sz="1800" b="1" dirty="0" smtClean="0">
                <a:solidFill>
                  <a:schemeClr val="accent1"/>
                </a:solidFill>
              </a:rPr>
              <a:t>4</a:t>
            </a:r>
            <a:r>
              <a:rPr lang="sr-Latn-RS" sz="1800" b="1" dirty="0" smtClean="0">
                <a:solidFill>
                  <a:schemeClr val="accent1"/>
                </a:solidFill>
              </a:rPr>
              <a:t>.</a:t>
            </a:r>
            <a:r>
              <a:rPr lang="en-US" sz="1800" b="1" dirty="0" smtClean="0">
                <a:solidFill>
                  <a:schemeClr val="accent1"/>
                </a:solidFill>
              </a:rPr>
              <a:t>8</a:t>
            </a:r>
            <a:r>
              <a:rPr lang="en-US" sz="1800" b="1" dirty="0">
                <a:solidFill>
                  <a:schemeClr val="accent1"/>
                </a:solidFill>
              </a:rPr>
              <a:t>% of GDP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800" b="1" dirty="0" smtClean="0">
                <a:solidFill>
                  <a:schemeClr val="accent1"/>
                </a:solidFill>
              </a:rPr>
              <a:t>(EUR 1</a:t>
            </a:r>
            <a:r>
              <a:rPr lang="sr-Latn-RS" sz="1800" b="1" dirty="0" smtClean="0">
                <a:solidFill>
                  <a:schemeClr val="accent1"/>
                </a:solidFill>
              </a:rPr>
              <a:t>.</a:t>
            </a:r>
            <a:r>
              <a:rPr lang="en-US" sz="1800" b="1" dirty="0" smtClean="0">
                <a:solidFill>
                  <a:schemeClr val="accent1"/>
                </a:solidFill>
              </a:rPr>
              <a:t>7 </a:t>
            </a:r>
            <a:r>
              <a:rPr lang="en-US" sz="1800" b="1" dirty="0">
                <a:solidFill>
                  <a:schemeClr val="accent1"/>
                </a:solidFill>
              </a:rPr>
              <a:t>billion</a:t>
            </a:r>
            <a:r>
              <a:rPr lang="en-US" sz="1800" b="1" dirty="0" smtClean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None/>
            </a:pPr>
            <a:endParaRPr lang="en-US" sz="1800" dirty="0"/>
          </a:p>
          <a:p>
            <a:pPr marL="285750" indent="-285750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Total needs for </a:t>
            </a:r>
            <a:r>
              <a:rPr lang="sr-Latn-R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recovery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and reconstruction are estimated at </a:t>
            </a:r>
            <a:r>
              <a:rPr lang="en-US" sz="1800" b="1" dirty="0" smtClean="0">
                <a:solidFill>
                  <a:schemeClr val="accent1"/>
                </a:solidFill>
              </a:rPr>
              <a:t>EUR 1.35 </a:t>
            </a:r>
            <a:r>
              <a:rPr lang="en-US" sz="1800" b="1" dirty="0">
                <a:solidFill>
                  <a:schemeClr val="accent1"/>
                </a:solidFill>
              </a:rPr>
              <a:t>billion</a:t>
            </a:r>
          </a:p>
          <a:p>
            <a:pPr marL="285750" indent="-285750"/>
            <a:endParaRPr lang="en-US" sz="1800" b="1" dirty="0"/>
          </a:p>
          <a:p>
            <a:pPr marL="285750" indent="-285750"/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Estimates are based on the </a:t>
            </a:r>
            <a:r>
              <a:rPr lang="en-US" sz="1800" b="1" dirty="0">
                <a:solidFill>
                  <a:schemeClr val="accent1"/>
                </a:solidFill>
              </a:rPr>
              <a:t>Post Disaster Needs Assessment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implemented by the Government of Serbia with the assistance of </a:t>
            </a:r>
            <a:r>
              <a:rPr lang="sr-Latn-R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WB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UN and EU</a:t>
            </a:r>
          </a:p>
          <a:p>
            <a:endParaRPr lang="en-US" sz="1800" dirty="0"/>
          </a:p>
        </p:txBody>
      </p:sp>
      <p:pic>
        <p:nvPicPr>
          <p:cNvPr id="5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4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6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2209800" y="76200"/>
            <a:ext cx="6400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Facts About the Consequences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9644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" name="Rectangle 22"/>
          <p:cNvSpPr/>
          <p:nvPr/>
        </p:nvSpPr>
        <p:spPr>
          <a:xfrm>
            <a:off x="2362200" y="4876800"/>
            <a:ext cx="6400800" cy="129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762000"/>
          </a:xfrm>
        </p:spPr>
        <p:txBody>
          <a:bodyPr>
            <a:normAutofit/>
          </a:bodyPr>
          <a:lstStyle/>
          <a:p>
            <a:pPr algn="l"/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Government</a:t>
            </a:r>
            <a:r>
              <a:rPr lang="sr-Latn-RS" sz="3600" dirty="0" smtClean="0"/>
              <a:t> </a:t>
            </a:r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endParaRPr lang="en-US" sz="3600" dirty="0"/>
          </a:p>
        </p:txBody>
      </p:sp>
      <p:pic>
        <p:nvPicPr>
          <p:cNvPr id="8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09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/>
          <p:cNvSpPr txBox="1">
            <a:spLocks/>
          </p:cNvSpPr>
          <p:nvPr/>
        </p:nvSpPr>
        <p:spPr>
          <a:xfrm>
            <a:off x="2362200" y="5029200"/>
            <a:ext cx="6324600" cy="106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Drafting a new set of rules</a:t>
            </a:r>
            <a:r>
              <a:rPr kumimoji="0" lang="sr-Latn-R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law and bylaws 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Down Arrow Callout 14"/>
          <p:cNvSpPr/>
          <p:nvPr/>
        </p:nvSpPr>
        <p:spPr>
          <a:xfrm>
            <a:off x="2362200" y="1371600"/>
            <a:ext cx="6400800" cy="3276600"/>
          </a:xfrm>
          <a:prstGeom prst="downArrowCallout">
            <a:avLst>
              <a:gd name="adj1" fmla="val 14833"/>
              <a:gd name="adj2" fmla="val 14418"/>
              <a:gd name="adj3" fmla="val 8932"/>
              <a:gd name="adj4" fmla="val 82141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67000" y="1576387"/>
            <a:ext cx="58674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100" b="1" dirty="0" smtClean="0">
                <a:solidFill>
                  <a:schemeClr val="accent1"/>
                </a:solidFill>
              </a:rPr>
              <a:t>No adequate system </a:t>
            </a:r>
            <a:r>
              <a:rPr lang="en-US" sz="2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was in place to respond to overwhelming needs in a coordinated fashion</a:t>
            </a:r>
            <a:endParaRPr lang="sr-Latn-RS" sz="21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endParaRPr lang="sr-Latn-RS" sz="21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0" algn="just"/>
            <a:r>
              <a:rPr lang="en-US" sz="2100" b="1" dirty="0" smtClean="0">
                <a:solidFill>
                  <a:schemeClr val="accent1"/>
                </a:solidFill>
              </a:rPr>
              <a:t>Office for Reconstruction and Flood Relief </a:t>
            </a:r>
            <a:r>
              <a:rPr lang="en-US" sz="2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was established in the midst of floods as an </a:t>
            </a:r>
            <a:r>
              <a:rPr lang="en-US" sz="2100" b="1" dirty="0" smtClean="0">
                <a:solidFill>
                  <a:schemeClr val="accent1"/>
                </a:solidFill>
              </a:rPr>
              <a:t>operative</a:t>
            </a:r>
            <a:r>
              <a:rPr lang="en-US" sz="2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100" b="1" dirty="0" smtClean="0">
                <a:solidFill>
                  <a:schemeClr val="accent1"/>
                </a:solidFill>
              </a:rPr>
              <a:t>(not political) national authority </a:t>
            </a:r>
            <a:r>
              <a:rPr lang="en-US" sz="2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relief and recovery</a:t>
            </a:r>
            <a:endParaRPr lang="en-US" sz="2100" dirty="0"/>
          </a:p>
        </p:txBody>
      </p:sp>
      <p:cxnSp>
        <p:nvCxnSpPr>
          <p:cNvPr id="20" name="Straight Connector 19"/>
          <p:cNvCxnSpPr/>
          <p:nvPr/>
        </p:nvCxnSpPr>
        <p:spPr>
          <a:xfrm>
            <a:off x="2743200" y="2438400"/>
            <a:ext cx="5715000" cy="1588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4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762000"/>
          </a:xfrm>
        </p:spPr>
        <p:txBody>
          <a:bodyPr>
            <a:normAutofit/>
          </a:bodyPr>
          <a:lstStyle/>
          <a:p>
            <a:pPr algn="l"/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Government</a:t>
            </a:r>
            <a:r>
              <a:rPr lang="sr-Latn-RS" sz="3600" dirty="0" smtClean="0"/>
              <a:t> </a:t>
            </a:r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362200" y="4801850"/>
            <a:ext cx="6172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7000"/>
            </a:pPr>
            <a:r>
              <a:rPr lang="sr-Latn-R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</a:t>
            </a:r>
            <a:r>
              <a:rPr lang="en-US" sz="2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mong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other changes, the new Law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included a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procurement model, adapted to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post-disaster </a:t>
            </a:r>
            <a:r>
              <a:rPr lang="en-US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needs and key principles of the process listed 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above</a:t>
            </a:r>
            <a:r>
              <a:rPr lang="sr-Latn-R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r>
              <a:rPr 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8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362200" y="1371600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KEY PRINCIPLES OF THE PROCESS: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362200" y="1909465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entagon 18"/>
          <p:cNvSpPr/>
          <p:nvPr/>
        </p:nvSpPr>
        <p:spPr>
          <a:xfrm>
            <a:off x="2362200" y="2366665"/>
            <a:ext cx="2667000" cy="421105"/>
          </a:xfrm>
          <a:prstGeom prst="homePlat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438400" y="2366666"/>
            <a:ext cx="22458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RESPONSIVENESS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2362200" y="3124200"/>
            <a:ext cx="2667000" cy="7761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438400" y="3124201"/>
            <a:ext cx="2245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TRANSPARENCY</a:t>
            </a:r>
            <a:endParaRPr lang="sr-Latn-R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ACCOUNTABILITY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81600" y="2366665"/>
            <a:ext cx="3429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Population affected by floods</a:t>
            </a:r>
          </a:p>
          <a:p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181600" y="3289757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General population and donors</a:t>
            </a:r>
            <a:endParaRPr lang="en-US" b="1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2362200" y="4419600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4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2133600"/>
            <a:ext cx="6324600" cy="4572000"/>
          </a:xfrm>
        </p:spPr>
        <p:txBody>
          <a:bodyPr>
            <a:normAutofit fontScale="40000" lnSpcReduction="20000"/>
          </a:bodyPr>
          <a:lstStyle/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 smtClean="0">
                <a:solidFill>
                  <a:schemeClr val="accent1"/>
                </a:solidFill>
              </a:rPr>
              <a:t>Data</a:t>
            </a:r>
            <a:r>
              <a:rPr lang="en-U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collection, processing and verification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Drafting of </a:t>
            </a:r>
            <a:r>
              <a:rPr lang="en-US" sz="4300" b="1" dirty="0">
                <a:solidFill>
                  <a:schemeClr val="accent1"/>
                </a:solidFill>
              </a:rPr>
              <a:t>National Recovery Programs 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sectors (including detailed information on damages, proposed measures and cost </a:t>
            </a:r>
            <a:r>
              <a:rPr lang="en-U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estimates)</a:t>
            </a: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>
                <a:solidFill>
                  <a:schemeClr val="accent1"/>
                </a:solidFill>
              </a:rPr>
              <a:t>Fundraising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(Office as </a:t>
            </a:r>
            <a:r>
              <a:rPr lang="en-U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key focal point for donors and lenders) 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>
                <a:solidFill>
                  <a:schemeClr val="accent1"/>
                </a:solidFill>
              </a:rPr>
              <a:t>Coordination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of </a:t>
            </a:r>
            <a:r>
              <a:rPr lang="sr-Latn-R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aid </a:t>
            </a:r>
            <a:r>
              <a:rPr lang="en-U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disbursement</a:t>
            </a:r>
            <a:r>
              <a:rPr lang="sr-Latn-R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>
                <a:solidFill>
                  <a:schemeClr val="accent1"/>
                </a:solidFill>
              </a:rPr>
              <a:t>Supervision of implementation 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(including public procurement)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>
                <a:solidFill>
                  <a:schemeClr val="accent1"/>
                </a:solidFill>
              </a:rPr>
              <a:t>Approval of payments</a:t>
            </a: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endParaRPr lang="en-US" sz="43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spcBef>
                <a:spcPts val="0"/>
              </a:spcBef>
              <a:buClr>
                <a:schemeClr val="accent1"/>
              </a:buClr>
            </a:pPr>
            <a:r>
              <a:rPr lang="en-US" sz="4300" b="1" dirty="0">
                <a:solidFill>
                  <a:schemeClr val="accent1"/>
                </a:solidFill>
              </a:rPr>
              <a:t>Ensuring transparency 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through reporting (to </a:t>
            </a:r>
            <a:r>
              <a:rPr lang="sr-Latn-R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43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Government</a:t>
            </a:r>
            <a:r>
              <a:rPr lang="en-US" sz="43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general public and donors)</a:t>
            </a:r>
          </a:p>
          <a:p>
            <a:pPr marL="0" indent="0">
              <a:buClr>
                <a:schemeClr val="accent1"/>
              </a:buClr>
            </a:pPr>
            <a:endParaRPr lang="en-US" dirty="0"/>
          </a:p>
        </p:txBody>
      </p:sp>
      <p:pic>
        <p:nvPicPr>
          <p:cNvPr id="4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5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762000"/>
          </a:xfrm>
        </p:spPr>
        <p:txBody>
          <a:bodyPr>
            <a:normAutofit/>
          </a:bodyPr>
          <a:lstStyle/>
          <a:p>
            <a:pPr algn="l"/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Government</a:t>
            </a:r>
            <a:r>
              <a:rPr lang="sr-Latn-RS" sz="3600" dirty="0" smtClean="0"/>
              <a:t> </a:t>
            </a:r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Response</a:t>
            </a:r>
            <a:endParaRPr lang="en-US" sz="36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362200" y="1143000"/>
            <a:ext cx="6096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KEY RESPONSIBILITIES OF THE</a:t>
            </a:r>
          </a:p>
          <a:p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OFFICE FOR RECONSTRUCTION AND FLOOD RELIEF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</a:p>
          <a:p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362200" y="1981200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92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AutoShape 2" descr="data:image/jpeg;base64,/9j/4AAQSkZJRgABAQAAAQABAAD/2wCEAAkGBxQSEhUUExQWFhUXGR8bGBgXGB0fIBwbHRocHR0hGh8dHCggHCAlIBwcITEhJSorLi4uHB8zODQsNygtLisBCgoKDg0OGxAQGzQmICY3NDQ0NDQsLCw4NzQ0NDQsNCw0LzQsLCwsNDQsLCwsNC80LCw0LDQsLCwsLCwsLCwsLP/AABEIAOEA4QMBEQACEQEDEQH/xAAcAAACAwEBAQEAAAAAAAAAAAAGBwAEBQMBAgj/xABOEAACAQIDBAcEBgUHDAEFAAABAgMEEQAFIQYSMUEHEyJRYXGBMpGhsRRCUmJywSNTgpKyFUNzk9Hh8BckMzQ1Y4Sis8LS8YMWRVR0o//EABsBAAIDAQEBAAAAAAAAAAAAAAAFAwQGAgEH/8QAPhEAAQMCBAMGBQIFAwQCAwAAAQACAwQRBRIhMUFRYRMicYGR0TKhscHwFOEVI0JS8QYkMzRygtIWQyU1Yv/aAAwDAQACEQMRAD8AeOBCmBCmBCmBCmBCmBC8vgQvcCFMCF5fAhVq+vihXelkVF72IGO44nyGzAT4Llz2tF3GyE8w6TKKO4QvKR9hSB72thpFglS74rN8Tf6Ko+vibtqsKbpWkYkQ0oJ5bzEn3KPzxfH+n2NF5JPlZV/4i4nutVKo6SMwUBmgiRSbAtFIAT5l8TMwSjcbNcT5j2XDq6dupbYeC+k6Q8xsG+jxlWFwRFJYjwIfHJwehDi0vN/Eey9FZUb5dPBWqbpXdTaemA791iD7mH54hdgLXC8b/UBd/wARINnNRDl3SVRSaOzQn76m3vW4HrbFGXBKpgu0B3gVYjron76IspKtJVDRurqeBUgj4YVvjfGcrxYq2HB2oK73xyvVMCFMCF5fBdC9wIUwIUwIUwIUwIUwIUwIUwIUwIUwIUwIXl8eXQsPaDaylo9JZAX/AFa6t6jl5m2LtLh89T3mDTmdlBLURx/EVS2Yzqprj1wjEFMCQobtPL430Cr4i97EYlraWClHZ3zSegHufReQSulGa1gikHC1WFRzfN4aZN+aRUXgLnUnuUcSfAYngppZ3ZI23P5vyXEkjWC7ilrnHSNUVDdVQxMt9A27vSHxCgWX1vjQ0+DQxDPUOvbyHrxSx9c95yxBeZf0c1VS3WVsxW+tiesf3k2X449mxmCEZKdt/LKPcobRSSayORhlmwFDDxi6098p3vh7Pwwpmxeqk2dlHTT91cZRxM4Iip6SOMWREUdyqB8hhe6R7z3jf1KsBrRsEBdMw/zeD+lP8DYeYAf5knh90vxL/jCs7GbQU9NltOJ5kRt1juE9ojrXtZRqeGOMRo5p6x5jaSNNeGw47KWCZjIWhxXF+kLL5mKSwsUOm9JGrKfMakD0x0MGrIm5o3i/QlcfrIHuykfJamYbAUM63SPq7i4aI24+HD4YrR4xVRnK45vH33UslFC/hZCdZsBW0bGWinZ7clO4/qL7r+R92GkeLU9QMk7beOo9dwqho5YtYnK1kfSVJG/VV8RUji4Uqw/HGRf1HuxFU4Ixwz0zvK9x5Fdx1xacsoTHoK6OZBJE6uh4MpuP8eGM/JE+J2R4sUxa4OFwu5F8RrpAWe53WZYwLgVVMT2XPZdfuuwBBPcSNfPDynpqWuFm9x/G2oPUDf2VKaZ8JuRdq3dnNsaas7KPuyfq30b05N6YpVeGz02rhdvMfmilhqWSjREN8ULqwvceoUwIUwIUwIUwIUwIUwIXhOBCzM6z6GlA6xjvMbJGo3nck2AVRx158MWKelkqD3NuJOgHmuHyNaQDxQZt9t00Q6iAFJit5CbEx3Gi6XG/bj3eOHGG4U157WTVt9OR687fVUaysyd1m6DdidnGzCoO/fql7UrEm7dy37z391/DDXEattJFp8R2HAdfBUKaAzvu7ZPWGIKAqgAAWAHAAd2MW5xcSSn4sBYIa2z2wjoV3R25mHZTu8X7h8Ti/h+HOqnXJs0bn7BVqipbCLcUCZNs5V5tIKipkKxHgx4kX4RLwC/ePdzw8qKynoGGGIa8vuT9voqEdPJUHPIdE0MkyGCkTdgjC954s34mOpxm6mrmqXZpXXTWOJkYs0K9PULGpZ2CqOJJsB53xAxpe7K0XK7c4NFyg7OOkyliO7EHnYc1sF/ePH0Bw3gwSd+ryG/M+n7qnJXxN0GqF6jpRqpDaCGNfRnPwthmzAYWi8jj8gqhr5XfC1Ym02bV9Qi/S1YRhrreLcG9Y8Da50vi5SU9JEXCD4ra63Veokne3viw8FUy+CoEYK0vWxEkqWhLjjY2YagXB0vbEsz4s5a6Sx8bfJcx9oG3y3HhdauW7YJCy9ZQU914FU3GH719cVpsNfK0lsrrHrcfKymbVZCMzB6JgZL0iUc5CuWgfultY+TAke+2EU+C1MYu3vDp7bphFWxPNtkWq4IBBuDwIwpOmhVwaoazuGgrZDSylTOOAGjjTe7J56a21HHDCnfVUjBMz4D5jlsq0oikPZu3QHW5bWZLL1sL78DNqfqnwlH1Ty3h/dh7FNTYozs36OHr4g8R0S9zJaR126tTG2U2oiro95Oy49uM8V8fFTyPyxn62gkpHWdqOB/OKZQTslFwtPMqBJ4nikG8jixH+OY44qwyuikEjNCFI9ge0tOyQO0OTS0NQY2JG6d6NxpcX0YHkRz7jjdU1THVRiQeBCz80ToX2TE2P20nqITGFWSpiG8Qx3etjGhKkCwcXGhFj4ckFdhkUUmckhjvPKfZM6ardIy39QRTs1tPBWqTGSHX2420ZT4jmL6XGFtZQS0jgH7HYjYq1FO2XZbmKamUwIUwIUwIUwIUwIWDtjtGtDAZCLux3Y172tfXwHE/34uUFGaqXLwG56KConELMxS92PmO7V5rUEu8Q3UJ+2QOHd7SqBy3jh/XRgujoYtA7fwH+D6JfTO0dO/ghLLcvmrZ91AXkdizMeAue0zHkMNZZo6aHM/QD7bAKkxj536cU5djEih6ylh7S09g8nNpmuz+Ggt5XtyxkcRMkmWeTd97Dk0aD8808p2tYCxvBebcbVrQxWWxncfo1PAfebwHxOOcOoDUuufhB19lzVVIhbpulJA5jqI6iuheVJT1naNt8X4jvA+ybC1uVsaxzQ6N0VO4AjTTh+c0oBLJA+UXuntlOYRVESyQMGjI0tpa3IjkRwtjDzwyQyFkg1H55p8x4e27UM7YbfxUm9FEBLOOX1V/ERz+6NfLDKhwh9QM8mjPmfD3VaorGxaDUoNpshzDNmEs7FYuIZ9AB/u4/wAz7zhw+so8PGSPfpv5lUmwz1BzPNgjXJ+jmjhsXUzN3ycPRRp774TTYzUyaNOUdPdXY6GJm+qKqemSMWRFUdygD5YVve55u43VoNDdggbpjH+axf0v/a2Hf+n7ds/w+6o4kP5QWx0a/wCzafyf/qvipjNv1j7dPoFPSG8LVv1dHHKLSIrjuZQfnigyR8Zu0kKdzQ7cITzno2pJbmLegb7mq+qn8rYbQY3UR6Sd4dd/UfdVJaGJ+2hSyzukqqFmpXkcJfeUKxCMO8C+niO/Gjpnw1Q7ZoF/DUHklUwlhOQnRfWRbQtDPDLMDMIjpvMd5RYjsm+o19k3HlgqqMPheyPu335HXj7hENSWuBdr9U3dodpaeGkEz2kSZP0afrN5bgW7rHW/DGSpKGaSo7MaFp1PKydTTsYzMdik7lqVKb9bTIUWJtSnsrfitibsvfxtpjXzOhfanlNyRx3PXoUmjEgvKwaBOfZDaVK6HfXsyLpIn2W8O9TyP5jGPr6J9LJlOx2P5xTqnnEzLjdY+1lNFVzGinIR2QSUsn3tQ6nv1ANuYPhi3Qvkp4v1MYuAbOH0P591FUNbIezfx2PVK/dny2rBdSskTXtyZedjzDDGkPZVsNge6R6fvdKW56eUX4Ig29vTV0VZTNuiZBIrDgW4NfvBUrceJxQwu01M6CYXymx+3pqrFWezlEjOKZ+zGdLWU6TLoSLMv2WHtD38PC2M3W0pppjGeG3UJrDKJGBwWvispVMCFMCFMCFnZ5mi00LSMLkWCLfV3JsqjxJsMT00Dp5AweZ5DifRcveGi5Sl6Uq53qUici8Ua71uG+/aNh5WGNTg8bWQGRmzifQaJNiMl5MvJbdLkckuV01OlkWVjNNK3sogO8L95PZ08MU31TI62SV2pb3WjiT+XVgQE07WDjusqv2lho4zS5aLk6SVP1nPDscyddDwHLFqGikqX9tVnwbwHj+a8VC+obE3s4d+aMsghXKsuMk57Zu7i+pdvZXXieA9+E9STiFYGRbbDwG58FeiAghu7dCGyOUSZrVvVVWsatqOTH6sa/dW4J/vOG1dUsoIBBDudunM+JVKnjNTIZH7Jm5/kUVXCYpBp9VgBdDbQr3eXPGbpquSnkztPiOfQpnLC2RuVySj5hUZe9RTwzgqeyzRm4J71+y3I24ajljZCGCraySRnUX4ePMcQkRkfA50bSjfo92LgKLVSsk7HVVHaVT96/tOD38PjhNimJShxgYMvM7E+HIJhR0rLdo7UpjnQYzvFMkIZ/0iUtPdYz17jkh7IPi/D3Xw2pcHnm1f3R139P8ACpzVsceg1KEZNu8xqjamh3QeHVxlyPNiLfDDcYVRU+sxv4m3y3VQ1k8n/G1ZG0keZdUGrTJ1ZYWDlfasbdkeF8W6Q0Ocimte3AH6qvOKjJeTZWcjTNlgR6UymEg7gUqw0Yg9k68QcRVRw90rmzWzacxw5ruP9UGAs2WhB0hV9ObVUG9+NGiPvtb4Yrvwakl1hdbwOb5fupf10zPjajLIdvaWqsu91Uh4JIQLnuVuB+fhhRVYTPAM1szeY+43CuxVkUnG3igzb6vjq6cTbgSoglMUyh77qnetbQb6kgWNhbXDjDIX08pZe7HC4039jZUq1zZGZhuDZAckZBswIPcQQfccPWnML2+6VlpbuFubL5U1fPHC826iDQM1zuXuViB5n4ceWKNdUCjiMobe/TjwJ8FapozO4NcdAnjQ5bFFEIURRGBbdtoQeN++/O/G+MTJNJJJ2jnd7mnzWNa3KBolTnNFJktcs0NzA/Aciv1o28RxB8u441MEjMSpTHJ8Y/A73SqRrqWXO3Yoo26y8V9FHVU53njHWIV4lTYsBbXeFgbcbrhXhkppakwS7HQ+PA+CtVTO1jD2cNUH0u08VZGIMxGo/wBHUqO2h++Lajv+I54bPoZKd5kpfNvA+CptqGTN7Ob1WptblDrlUO+yyGneyyIbh4m0Vh3DVRbwxBQ1LDXOsLZhqDwI3Cmqov8Abg3vZUOjmrlEdWkTEOirMi8mKE7ynwcWU+h5YsYsyIvjLxoe6el9j5HVRUDyGutw1TWyHNkq4Emj9lxw5g8wfEHTGVqad9PKYn7hNo3h7cwWhiFdqYELw4EJYbV5x1+b0tODeOGZLjkZCQST5Cw9TjSUVP2VBJJxcD6f5S2d+eobHyQ1t5TtLms0a8WZAL8rxpqe4Dj5YYYc4MoGOPAH6lU6puaoIXu1+1RqLU8BK0sYCqP1m7oGbw00X8+HtDh7Yryyf8h1J5dB9yvaqpL/AOW06D5on6O9iShFTUgbwsY4zxU8d5xybhYcuPksxXFMw7GHjuefQfdWqOjtZ7xqs/pEzF62sSih1CMB4GQjUnwUH+LE+EwNpqc1EnEX8uXn7KOseZZRE1M7JcrSmhSGMdlBa/eeZPiTrjOVE7p5DI7j+WTOOMRtDQhbpL2pNLF1MRtLKDqPqJwJ8zwHqeWGeD0Ank7R/wALfmfbmqtbU9kMrdysvY/o+RqZnqlPWTL2RreMcQfxk6nw05nFiuxhzZg2HZu/Xp4KKnoQWEyblYVJUVOSVW44LwubkD2ZF4by9zju9DyOGD2Q4rDmbo4eoPI9FA1z6R9jq1dc42iq81lMFKrLEfqjS475WHAeHDzxzBRU+Hx9rMQXc/s0cfFD55al2WPQIo2b6NYIQGqLTSd2oRT4D63r7sK6rG5ZLiHujnxPnwVuChYzV2pRvFCqCygKO4Cw+GEjnEm7jdXwLbIF6YlP0WI8hKL/ALrYef6fP89//b90vxEHslrdG3+zafyf/qvirjH/AFr/AC+gU9HpA1EdRTpIu66hlPJgCPjhcx7mG7TYqwQDugXaTo0hkBal/Qvx3CSUJ+aemnhh3SY5I0gT94c+I91QmoGu1ZoUsaunmpJx1qESxsGs2oNiCDf6wPfjStfHPCSw908vzRKnNfE/vIw6R4BVLT1tOhdHQq7KLkEG4DAcCLsL+GFODuNOX0spsQdLq7Ws7XLIzigKOQqQykhgbgjiDyIw9LQ8EEaJY0kG4Tv2C2rFbFuPpPGBvjkw4by/n3H0xisUw80r8zfgdt06LQUlSJm67rW2lyZKyneF+eqn7LD2T7/hfFSjqnU0wkHn1HJTTRiRhaUC9FubNFLLQTaEElAeTKTvr5H2h64eY3TtkY2qZ0v4HY+WyoULyxxicvdvNhw0nWUthI4LNDw3rW3jHy3tRdfG/nzhuLENDZ9QNj9j7rqqog7vs35IPyPPGjjlpJSeolBUg8Y5OTAHhYgXGG9RRh0jZWfGNfEcuvRUIpnNBidsfkt3oiT/ADqYH9UQf3hijjhPYtvvcfRWMO+NysdFGbGOqmpb9h95kHcymxt5r/DjjG6bNC2Ubi3of3+qkopLSOj9E2RjLpqvcCF8yNYEnkL49AubIX57yyuvmEcx+tUhz+1Jc/PG9miH6V0Y4Nt6BZxjv59+v3Wx0jUr/wAqSBAWaUJuqvEkoFsPPdPvxUwl4/RNJ0Db39b3VmsDhP3dyFpx0FPk8ayz2mrmF0j+qnj6fa58sVTLLiLuzi7sQ3PE/nL1UgZHStu7VyKcurWpMqaplN5XVpjfnJJqo+KjwGFk0TamvELPhBA8hv8AdXBIWQZ3b7oe6IsqLvLVvqRdFJ5s2rt58vU4v47UZWtgbsdfIbKpQRkkylMuuqlijeRzZUUsT4DGcjY6R4Y3cpm5waCSlLsfRNmeYSVM1ykbB7cr3PVp5AC58vHGqr5W0NKIotzp7lKadn6iYyHYJwMQASdPHGT30TdJzP8AM5M4rEp4P9CD2e6w9qRvTgPLvxrqaBmHU5lk+Lj/AOoSed7qqXI3YL4ilqcjqrHtwyHXukUc1+y4B4flrgcIMUgvsR8j15heDPRya6tKYVbtxSRwJP1m8HHYRR2iRxBH1bcCTbCGPC6l0pjta254fv5Ji+qiazNdAVTtlmNc5SlRkX7MQuf2nOg+GHzMNo6VgdKbnmT9B/lLzVTzG0YWVtDkFdDEJqpjZmA3Wl3zcgkXAJHfzxZpaumlkLIbaDgLKGeCdrc0hVnI9nsxaBJ6VzuNeypLunRiCN02XiDzxHVVlGJXQzDXTcX4L2KnnyB8Z3WhSbd19G4SrjLjmHXdf9lh2T7j54gkwmkqW5oDbwNx6bqZtZNEbSBGv/15SGmaoDnTTq/r7x4Lbx+1wwlGE1BmEVt+PC3P9t1e/WRZM9/JAVDQVWdztJI25EtwDbsp3Kg5nmT/AHDD2WanwuIMaLu+Z6nklzY5Kt+Z2gXTZbPJMrnelq9Idd4WJsbXDJbiH4evKxxzW0jK+MTQfFw1t5HwXsEzqZ5jfsr2bbBx1EQqqAlQ67/UvzvrZTfsnwOnDhiCDFnwydjVbg2zD781LLRtkb2kSBMqzGSlnWZLh4zqDpcfWUjx4YeTwNniLHbH8BCXRSOifcL9F08yuqupurAEHvBFxj585paS08FpQbi4St6TqI0tXBWxaFmF/wAaWIv+Jbj9k402DyianfTv4fQ+xSqtb2UrZQiPbWRpqGOsp2s8JWdCPskEMD4WOo8ML8NDYqp1PKNHXafsrc7iYhIzhqh6SKnzqMsm7DXKNV5Pb5jx4jnpi8HTYY7K7vRHjy/PmqpEdY3TRwVbo0ieCetEilXjh7QPIgm/y44nxctmiiLTcF3y4LyhBaXh24QpsnV9XWU73/nFufxdk/PDOtiz072dD8lSp3WlB6r9EDHz8LRr3HqFXrnAQi4BYEKO87pNh6A+7HcYJcDyXjtivzbCxVlPNSD6g4+iPFwev3WZbpJ5pr7TViUM0la27JUTKqU6fZUIN5m/avr5DmcZakjdVRtphoxty489dB6e6bzOELjKdzsgbZzLpcyrR1jM9zvyueSjl4X9kDx8MO6yeOiprtFuAHj+XS6GN1RL3kbdMNbuU8MI032LEfdjA/Nh7sJcBizSPkPDTzKv4i+0YYOKKdiMt+j0UEdrHd3m/E3aPzt6YW4lP21U93C9h5aK5Tx5Iw1YHS7mfV0qwg2Mza/hXU+82GL2BQZ5zKR8P1OirYhJljyjitTo7yr6PQx3FnkHWN33YXAPkthipi0/a1LgNm6Dy3+ampIuziAWf0p52YKYRIbPMd0m/BB7R9dF9TixgtL2s2c7N+vD3UVfNkjyjcrp0Y5B9HphK4/SzWY3Gqp9Vfz9ceYzWdtPkae6368SvaKDs47ncrp0hZxSRwPFOFlkIukXO/ANcap545wqmqHyCSPut4n7dV7VyxNYWu16JPZQIetX6Tv9VftdWNT/AHeI1xrqjtBGextfhfZJIcmcZ9k/smNOsQFP1axjkthbQHtDkbEE311xg6gTuk/nXLjz+y0ceQN7myV+2u2kdbAYgjKyzEqwIKlFJAN+NyNbcsabDsMdSyZybgt243Smrq2SMLANV97PberSUKwLEzTIWAJPZO8zNfv0va3PHNXhBqasyudZpt46ABew1zY4cltUaSyiTLRJXJEXMe8VlG4u99UHiVPDhrhM1uWuyUxNr8NfFXnEOhDn2vbjoktCik7zDsBhvBSA1iTol/AHXW2mNmb2sP204n81SINF8x2CZ2TdItFEixLBJFGugsFIHeTY343JPPGbqcFqZHF5eHE/lk1ir4h3QLBUelmiklaKeOINCsesqanUkjet9UCxB4do8MS4FKxjXQvdZxPwnT06rjEY3OIcBor/AEQ5uXjkpyqgRWZSBx3ib73ebjjiDH6cNc2UX1016clLh0pc0tPBW+kPZWJ6eaeOMLMCJGYDVgBZgfTXzGIsJr5GzNie7unT29l3V0zXsLmjVdeijNDLR9Wfahbc/ZIuvzI9Mc45AGVGcf1C/n+aooJc8djuFodIeX9dQTC3ajHWDzTU/C+IMJm7OrbyOnqpatmeI9Fl9FdUJqAxNZhGzIQeat2h/ERixjcZiqg8cbH00UVC4PhynglvtBlUmXVe6rMCp3opBoSt9Ne8cD/fjQ0tRHWU9zbXcJXPG6CTTyKOcjzhK2GonNkqUpZElUcJF3bq47rEEeF/LCaopnUsjIt2FwI6cwmMMwlY52zrapbZHGWqIAOJlj/jGNHO7LE89HfdKof+QeK/RVHWLLvbpvuOUbwZeP5H1GPnz4nR2zcRf1WmurGOEIWzuvH8pUEN+Urn+rZV/wC73YZ00X+ymk/7R8wfZV3yWlazmlHtHlhgrpYToOt7P4XN1+Bt6Y1dJUiWna/p8xoUlmjyT5eq+tp696urci7doRxqNdF7IA8zr648pImwQNB0tqT1Op9Nl7UPdLLYeCaWwuVpRlqbQzmNZZmHexZVUeA3T8+eMxiU5qQJh8AJa0eGpPzTalibEMnHcoW6TG67MaaHwRf6ySxwzwcZKN8nifQKrW96djU2EWwsOAxlt01Sk6Sb1GZwwcgqLbxdiW+FsavCP5VE+TxPolFZd87WJtRoFAA4AWHpjKE3Nym4Sh2wH03OFp/qKUjPlbff5kemNbh5/S4eZeOp+wSap/m1IZwCJtuttRSFqaFf0pS4cEWjJ4Cxvc2F7eIwrwzCzUDtZD3b7c1aq6sRdwbpR1VS8js8jFnY3LHiTjXxsaxoa0WA5JI9znG53XLHa4X2sjDgSL8bE44LRuV0HkcVcyfK5KlnWJC7KhYgG3D8+4c8RTTshAdIbAlSxQmS9gvgiamkFw0UgsRvLYjuIDDHoMUzdwQdNEDPE7kfBWdoNoJ61ladgdxbAKLDxNr+0e/EVLRRUzS2Mb+v+F7NUPltnWXi6q6mPEIp2a2nqxLBBGQ0ekYhsArA3vvGxN9b38MKa2hphG+aTQ75uIV+nqpczWcFq7A130evkp4lDxzSsob7KR9YQR38QO7jirikPbUgmkNi0X8zZWKV+SVzANCU2JYwylTwIIPkRjKNdlIITUi+iVHRVIYK6anbmrD1ja3yJxqsbaJaVsw5g+oSmgJbK5ia88QdWU8GBB8iLYyrXFrgRwKbJYdEMvV1FVATwFwPwOVJ+Ixpsebmijk/NRdLMP0e9hW9tdQJXSyUZsJUhWaBvEs6sD3g2F/PwxRoJnUsbagatJLXD0IP1VmpY2b+X/VuErcqnelqGVwQe3DIvOzAoR6Gx9MaeZrJ4w4G+zh5apPETHIWnjp9lpdGuWmavj00iBkb00HxIxUxaYRUp5nT1/ZTUMZdN4Jh7F5jv1mYxg3AmDj3bh/gGEOIw5KaB3G1vv8AcpnDJmkeEZYUq0lN0jZgYM1p5h/Nxo3pvyX+F8anCYhLQvj/ALiR8glNW/JUNK79K9CG+j1sdipAUnz7UZ8uI92I8Eltnp37jX7Fe17QQ2ZqrdHOVpEkmY1GiID1d+/gzDxv2R43xJi075XCji+I7/YempXNFGADM9bfRnWvVTVlU+hdkW3cACQPQWxUxiNsMMMLdhf/ACpqJxkc6Q8VgbV1ix52kkp3UjaMsbE2AF+ABPuxdoo3Ow7IzUuzKGdwbVgu2Rp/lFy/9c39VJ/44TjBqz+35j3Vz9dDzQBUZ5A+cLVF7wBg29utwWOw7Nt72rDhh82llbh5ht3rWtccTz22S8zs/VZydEfHpGy/9cx/+KT/AMcIv4LWf2j1HumH66D+5L7I89hTNHqpWPVkyFW3WJN9F0AuNMP6mkldQiBg71m8R59N0vinjFQXk6KvTZWczr5xHKo3izqzg9pbgCw48Le7Ej6gUNKwuadLA25qMRfqJnWch+spzFI8be0jMht3qSDb1GGMbxI0PHEA+uqpyNyuLeS5Y7uuVsbM5Iamrjp33kDXLaWIVQSbX8rXxSrasQ07pW622Vmnpy+QMdonxl9BHAgSJFRQALAW4d/efHGDllfK7NIblaFjA0WaEJ9K9JG1H1jKTIjAIwBNrnUHuUgc/DDbA5Hipyg6Eaj26qpXtaYrkapN42az6mBCmBCsZe6rKhcuqX7RjNmCnQ7p77YjmzFhDbX67fl1LERmFzYLbGY08OYQS07MKeIxi5U726BZ7i1yTc3774odhPJSvZMBnIPHjw+ytdrG2drmfCExG6S6Hk0p/wDjP54z38Cq+NvVMzXQc0B5bn8MWbNVXYQMzm+6b2ZDyGvtYey0cr6AQ6ZtPkfZLmTsFTnvojw9JlD3yn/4z+eEf8Cq+nqmP6+HmhXo8qVfNpnS+66SkctC6Nw9MNMWjc3D2tduC36EKnRuBqHEbFafSZVvS1tJVJxVWW3eAdQfMMcVMHjbPTSwu2/NfUKWte6KRsgVXpGy5KiCLMafUEDrLdx9knxU9k/3Ymwmd0ErqSXht9/XdcVsYe0TMVro8VaPLp6xxq1yPEJdVHq1/fiLFiamsZTt4ffW/opKQdlAZDuVn9DrlqmoLG5KAk95L3PxxZx8AQstz+VlFhxJe4ps4yeZN0pOmSmtUwycmi3fVWJ/7sarAJP5Lm8jf1H7JPiQ77Su2z1Ua3KaiktvTQr+jHEkXulvIgr7sc1EYpa+Oo/pdv8Af3UlM7toDGdwq3SRXCKODL4tFiVWkt9q3ZB95b1BxJhERe99W7d17eH5ooq6QMa2FvBFPRLSFKEsf52Rm9AAg/hvhbjsmapDf7QB9/ureHtLYtUK7W0ayZ0scg7EjRg2NtCLcfPDShe5uGl7N25lVqGtdVBrtkX/AOTSh+zJ/WNhQMbqrcPRXP0EPJANXkEMebLSkN1JdVtvG9mS47XHjh6yrlfQ9t/VYnbkeXgl5gjFSI+CMcz2Gy2njMsxdEXmZD7gOJPgMKIMWrpnhkYBPgrj6KnYMzktoIoDNP7RiCSGK17kjVL8/PGjc6XI3n3b/dLWsjL3WFwNkXZVlP8AJqQ1DCOaqkkAijVyN6N13Tu8ie1xsQLjCqeo/XOfCLtYBqbbEFXIoRTgP3cdggmvdpp5XCHed3cot23bsSR3m3fh1EBFGGk6AAX2volz8z3k21XPL6rqpEkChihDANwuOF/XHcsfaNLL2uuY3ZHA8ltVG0UlVURzTkJ1drvEtmChi1h2u0STbXv88U2UTKeF0cQvfgee3lbdWTUOleHu0stnZra2uqK6JOtLI79pCq2Ed7ngOS88UqvD6OKlc7LqBvc7/wCVPDVyyShoOiaWcQrJBKjkBWRgSeQsdbeHHGVp3ubK1zRqCE1kALSDsvzmMfSFljupjxeKYELT2cNP16iqF4WuGNyCptobjxsD4E4rVnbdkTAe9w6qxT9nnAk2WxX5NB/KqU0S3h341YbxNwQGbXjwxRjqpf0LppNHWJ2t0HzVl8LDUCNuyYf+Tyg/VN/WN/bjPfxqr/u+QTL9FDfZL/LMkglzdqYL+gVnG7c8FQ8739rD+oqpo6ATX71h8z7JcyBjqnLwTBHR3Qfqm/fb+3CH+M1f93yCY/ooeSD+j+nVM3mWMWRFlAHHQOqjDbFHudQNLtzl+hKpUjQKlwHBEXS7Rb9GJOcUin0bs/MjC/AZctQWcwflqrOIMvFfkhbo4zHrFnoJNUmRurvybdNwPPj5qcM8WgyFlU3dpF/D80VShkzNdEeK+9vqn6PSUuXjQqivLY8wNB6tdvQY8wuPtqiWr53A/PDRd1ruzY2ELR6F6bSpk8VT3AsfmMVv9QOH8to5X+y7w1ujnJm2xm7JogbpZohLSb66tAwZhzCt2f7D6YdYJKY5sv8AcLeY1VGvZmiuOCAujvMuor4tezIerb9r2f8Amth9itP2tK+3DUeW/wAkuopMko5FZm0tWZqueTiWkNvQ7q/ADFmki7OnYzkP3UVQ7PKSnjs+EhVaQe1DEhPiGuLj9pWxiasukcag7OJ+X7FP4wGtDBuAl90nL1WY083KyN/VyXP5Y0GCntKN8fiPUJdWjLO1ybCyAgHv4euMrYjRNbpObdV8a5nHURSK6jqyxQ3syOQwPju2xsMMie6iMT22335EXHzSere0TtcCqPSNmjTVsi7xKR2VBfQdkEm3C9ydcTYTTiOmbpq65Psoa6UvktfRDKsRwJHL38cM8l9FSBTb6OK0VsIWdFeSlcdW5GoBXs694sR7sZLFo3U0maM2El7jz1T2hk7SPvbhCu1MDZbmYmQEIz9aoHME/pF+J94w1opG1tF2bt7ZT5bFUqgGnnDx+dFc6QMjphEtbBIqibd3YwBZtNSluBsLkeBxDhVXPnNLKPhvc+/2UlbBHk7VvFCFLk800TzRxFkjIDFRfXwHE24m3C+G8lTHHI1j3WLlRbC97S5o0W9shtTTUZ3jSFpbbpkWQkkc+y5st+dsUK+hnqhl7Wzb7Efcbq1TVMUW7dVl7VZ6aypeUbyoQAik+yoA0001Nz64t0NGKaEM3PHqq9RUGR5PBY4492LvBVwFYzCiaF91ipuAyspurKeDKe44iimbILj0O4PVdyRFjrFeZfQyTyCOJSztewHgLnHs0zImZ3mwC8ZG55s3dFEXRvVld92hjXd3jvMSVFr6gLa/rhU/G6XNkaC7hoN/O/2V5uHSbu0CqbC5PJV1W8kpTqd1zJa50IAHHmAR5DEuKVLKenIc2+bSy4pIXSyXvsnlLIFUseABJ8hjEAFxsE+JsLpT9FMZnrZ6g/ZJ175Gv8hjVY27sqZsPUegCU0AzSucU155N1WY8FBJ9BfGWaC5wA4psTYXSu6I4+sqamoI+rb9994/wjGmx45IWRjn9Bb7pVh+r3vRrtDIs5koeb07OfDUBP8Amuf2cJqQGJoquTgPf86phJZ94zySUyCYxVcDcCsyX/fAYe64xs6iMPp3g8j9LhIILtlHiu219f11ZUSX03yB5J2R8sR0MXY08ben11XVU/PMSmxsBSrSU8MDaSzK0xH7g18gyDGWxOR08rpAe62zfr+6cUrOzYGHc6otwrVtCNbmKLmbUso7FTTKBfgWDS6eq3HoMNIoXGiE7N2OPppr6qm6Ron7N3EJXbSZI+X1QGu6GDxP9pQwI9RwP9+NNSVTKuC/HY9CfslU0JgkF9l32Ny/6RmMakXUOZD5Kd4fG2OcRmMFI48bW9dPdd08eeot5o4/la2flL9lohEfxBTIPzwlNPfCb8Qc32V/tbVeVedMWX70EUw/m2Kn8LgfmowYDNlkfHzF/T9rrnEmXjDuSCtq84eohoiSbLF//RWKMfOwB8mw6oaZsMstuJ+RFx9/RUqqYvYwhDWGQHJULr3HtkXUx6EBHvQ/UWqpUvbejvbvKsPjrjPY+y8DX9fqmmGO75CKulGnp2pLzPuupvDzJa3sgcwefdoeWFeCPmbUWjFwfi91crmsMXe8koqFkZ41nd1hU2O7qVUm7bo8T/brjWyhwacgBd10uepSSMguDZDon/kQgECClKdSB2dw6evj331xgartjKTPfNxutLHky9zZCnShSU60zNuwidiCpO6HIDDe3eZOGuCyTumDbksHmOip1zWdkdrpREc+V7X8ca4ONtdCkVja5Vikg6wFEjd5Tqu6eCjU9kDU+JNgMRyPDe842b+cVIxuYWAuVXTjrwvrb8sS5RZR8dUUdHDt/KMXVXAIYMCQexbW+g52OFWMBv6R2fp6/wCFeoj/ADu4NEcdKW0Ahp/o6n9JMNfCO/aPr7Pv7sJMFo+1l7V3wt+v7bq/XThjMo3KtdGWSfR6QOws81nI7lt2B7tfXEWMVImnyt2bp58V3RQ9nHruV99JebfR6JwD25v0a+R9o+ig+8Y5win7WoBOzdfb5r2tkDIj1VbooysxUfWMLNM2/wDsgWX8z64lxyo7Soyf2i3nxXNDFkiueK0ekPMOpoJjfV16seb6H4XxXwmLtKpnTX0UlW8MiKzOiSg3KLrLayuT6Kd0fI4sY7KXVOT+0fM6qKgZaK/NZmW5tvZ/ICdCrRL+wu98w2LM1MRhbelnept7KNkt6wjpZCe2dAKbMZLaKWEy/tdo/wDMDhvh8vbUjSeWU+Wn0VKpZknJ81a6PNljVy9dKP0EZub/AF3vfd8hxPuxXxev/Tx9mw94/ILujp+0dndsjHZ3OPpmazuhvFFD1aHv7YJI8zf0Awpq6b9NQMY74ibn0V6KXtJ3EbAI5wjzFXrJZdMNCytT1KXBHYLDiCDvIb8td7GlwGUFr4Trxt8j9krxBhGWQKzlOYw5zSmmnISpQXU95AsHQc/vL44inhkw2btotYz+WP2K7jkZVR5HbrP6McseDMaiOUWkSIj0LrqO8EWN8WMYnbNSsew3BI+hXFDEY5XB24Q7SZnvZss/fU/Atuj4YZyU4FF2fJv2uqbJD+pzdU5tostFTTSw/bQhT3NxU+htjGUs3YzNk5fTinkrM7C3mlJsdlsdWZKKclHUs8TDirgbrqRzHBrfdONbiE76cNqItRoD1G4P2SemjbJeF+42VTaPYypowGYdYltXjBIU/eHEefDE9HikFSSAbHkfz5KKejfFqdQh3DFU1MCFo7OVvUVMc29uiM7x1PaFrFRbiTe2KtXF20To7b6fv5KzTPDJA48EQ5dQ1GdVTSSMViQi/wBxTqEQd5tx9TyGF00sWFwBjRc/U8yrLGPq35nbBH2e7C01REiKvUtGu6joOA7mH1hfXv8AHCKmxaeF5JOYHcH7ckxlpI5G22S7rcgzDLWLxlwg1MkR7Nvvry9RjQRVdFWtyvtfkRr5JY6CenN2nRZ1fn5q5I2rSzrGpA6oKrG+upOgueYHpizFRimYW0+hOuuo/ByUTpzK4GXYckUZTtxSMgp6ijRKdR2d39JY3HEbo7yS3G/nhZPhVQHGaKUl/G/d+6tx1sR7jm2Czs92yW0kNFDHBGzG8iizMDbeIFhub1reWLNLhj7tkqXFxHA7D3so5qxurYhYc1iUj0ch3ZUlg+/G2+oPijC9vJsXJP1LBdhDuh0PqPZQNdA/Rwt1UhrFpbtTTM0pYDf3Clowbke0dWIW/gCOeBzDPpM3u8r319OAv5+C8D2xaxuuURbJZTJmlW9VUkGNG7QvxIHZQC+ijQ/+zhdXVLaGAQQjvEafc+Ks00bqiTtH7BN+9vDGRGqdJQZ9UNm+ZLBGT1KXUMPsi3WP6nQenfjW0zBh1IZX/EdbdeA+5SeQmpnDR8ITegiVFCqLKoAAHIDhjKFxcS47lNxolZ0o1xqaqCiiNyrC4H23sBf8K6+pxpsGh7GB9Q7j9B7lK613aSNiCZuWUSwRRxJ7KKFHoMZuaV0sjpHbk3TNrQ1oASKy2vtmazX41JPozkfI43EsANEWf/z9AkEb7VGY80YbaZG1bmqQpoBEplb7K7zfE8BhRh9UKWhMjuZsOZ0V6pgMswA81w232mjp4voFFZQo3ZGU+yOagjix+sfPmdOsOoJJXfq59zsD9fDkFzVVDY29lGtXoeyspTyTMLGVrL+BRa/q297sVcdnD5RGOH1P7KXD47Rlx4pgWwjTBZe0uTrV00kDabw7J7mBup94xYo6k00zZRw38FHLGJGFpSCdZaWci5jmibiORHMd4PxBxuwY54ubXfmqzhDon9Qm1sPncVdIszdirjjKOo4OhZTvW8CB5XPfjK4lSyUjTENYyQR0PJOaWZs3ePxBKSN9ycE/Vlv7nxq3AGO3MfZJ/hl809lzncq/o8pFpVDwHvto6HxGhHeD4Yw5pc1N2zB8OjvsfstCZQH5T5IA6QcvehrUrYdBI1/ASAdoHwYAn97D7C5mVVMaeTgLeXPyS2sYYZRM1MvLK2KrgWRe1HIuoPjoVPiNQcZuaGSmlyHQtP4UzY9sjbjYpbbYdHRiXrKQM6jeLxk3ZRxG59oAXFjrw440lBjXaHJObHSx4HxSypoLDNGl7jQWvolSmPSL7rxX8mzKemczQMVK23ja62J0DjuJ0/sxXqYYpm9nKL/XyViGR8ZzN4JqbPdI9PMAs/6GTvPsHybl5HGVqsFmj70XeHz9E2hr2P0doVU6W6l2pYzGQ0DP22U31+oNNLX+NsS4ExrZ3ZtH20v81ziDnGLu7cUqMawBI1Me2QpgQpgRdW8oEJmT6QWEN+2V429NfdiGo7URHsbZuF1LDkzjPstTP8qek7UMpemnHYkRtGUG+61vrKR/jUYp01QKj/kbZ7dwdweY6FWJ4nQ6xnulbGYbdO9BFTIWM7LuStbW190Be9nGlx8zinHhTGVTpnWyDUDr16BTvrC6IMbuUbdHmy/0OHekA6+TV/uryX04nx8sJcVrv1EmVnwt+fX2V6kp+ybruVs7SZwlJTvM/wBXRR9pjwA9fhfFSkpXVMojb+BTTSiNhcUB9F2UNNNJXzaksdwnm7E77eQ4D17sPMaqGxximj8/AbDz3VChjL3GZyKKLOjU1kwQ/oKVSCRweU/9qAMLcyb8hhbJS9hTMzfHIfQe5/N1cbLnebbBJbJVLTw24mRP4hjY1JHZOvyP0SGIEyAdUyOkXahad3hptJ5AOukHFVA7Kg8jYnyv3nGdwmhMzWyTatHwj6n83TSsqQy7WboA2ayR62dYU0B7Tt9lb6nz5DxOHtZVMpoi93+TyS2CF0z7eq/QVDSrFGsaDdRAFUdwGMG97pHF7tytG0ACwXfHK9XhwIQDtjs+lfLKiWSrhUFb8JY2Gl/Jgwvy9cO6CsdSRtc7WN179D/hUamnbNoPiCV8Ms9FUBgDHPEeDD4HvUj340zmxVMNjqw/Pr4pQ0vgffay6bRMjzNLHokv6RR3E+0p8Q1/hgpQ5kYY/dth7fJez2z5hsdUedJXbo6GqQkMu6Qw5b6KwPndRhDhAy1M0LuvyJH0KY1pPZse3gt/KamPN8vKyaPbde31XHBh56N6kYoTsfh1VmbtuPDiPsp43NqYe95oN2RziTK6p6Wp7MbN2jyUnRXH3WsL/wBxw4rqZtdAJotTw682+SpU8jqd/Zv2TL2iz+KjhMshvf2FHF2toB/byxm6SjkqZAxnmeSZzTNibmckx/JlVXmeqjhG7feYILC/MIPrEDU+vM2xs/1EFKGQPd0F/vySMxSTkyAK9sVFl8sgWrDLJfs3a0THx0up8CbfLEGIvrGMzQWt4d72PpdS03YOd3xY/JN3LsjpoA3UwxoHFmsB2h3HvGMlLVzy2zuJsnLImN+EIWz/AKNIJSXgYwOfq2uh/Z4r6H0wzpsclj0mGYfNVJqCN+o0KDanYbMafeWNS6MLN1TizD7yEi/uOHDcVo5rFxsRzH3VJ1JUM0bqCh6uymeEXlikQXtdlIF+6+GMNRHKe44HzuqkkL2fE2ypb2LChsvcC8UwIXjY8Oosum7oy2hzamFLHQ0adaAQxlYG++2p3B9o8O4XtrhLSU8/bmqnNuFug59Ewmlj7MRRi/VUnyqrytoKpo11sRvDeCk/Vf7JtwI/LE4qaeua+AH008xzXHYyUxEhF03Nndo4auDrUIXd/wBIrHVCON/DnfGSq6GWmk7Mi99jzTmKdkjMwS6zarfOq5YYbinj+tbgObm/M8FH9+NFFE3DKYyP+M/mX7lLXvNXIGN+EIn26zVcvokp4OyzruR24qigBm89Rr3m+FmGU5rKkzS6ganqTsFaqpRBEGt8AsvYG0OU1U3f1n/Ku788WsU/mV8bPBRUYywOceKX+QVQgkE5sTECY1POQiy38FvvHyA54f1UfaNMfPfw4+Z2S6F4Y7OeC+8nyieunKxgs7Hed24C5uWc+824nliOoqIqWLM7bl9h5fuvY4nzv0801dmKOOknWipzvMqmWqkI1JIsi+F73A5BfHGYrJX1EJqJdAdGD6n5WTiBjYz2bfNGgwnCtr3HqFMCEFdIdJLH1ddTkiWnvvjk0RIuG7wLe4k8sN8JljfmpZR3X7dCqdUHNtK3cKpDUUOdxhXtFUgd43x+E/zieHyxM6Orwt92d5h9P2K4DoattjoUA7S7KVFETvjfivpIo7N/vD6p8/fh7RYhDVfCbHlx/dLZ6WSLQ7IqMwqcgsNWp7A68Nxv/E4V5exxXXZ/3/dXbiWk04LH6Lc16msEZPYmBW3LeGqn5j1xcxuAS05eNxr5cVXw+XLJl4FMLbnZNa6O62WdB2GI4j7LeB5dx9cZ7DcQNK+ztWHfp1CZVNMJm9UqKWIyVMUFdK8SxkRnfudxQfZHJQeG9wtY41bnBkDpKZocTrppfr18OKUNaXShkp2T3y+ljijVIlVY1HZC8LfnfjfnjDSyPkeXSG5T9jQ0WahTa/YCKqvJFaKY8Tbsv+IDgfvD44aUGLvgsyTvN+Y8PZU6iibJq3QoMpM8zDKW6uZGaMcFkuVt/u5OXly7sOZKSixBudh73Mb+Y/PFU2zT0xs8XCNsn6RqSawkYwN3Sez+8NPfbCSowapj1Z3h039FeirYnjU2RXTVccgvG6OO9WBHwOFr43sNngg9RZWg4EXBQZ0vn/M0/pV+TYcYCR+od4KliP8AxLOyvKzPkQ6qNWlKvY7oLECVrgHjewsMWKio7LFDndZunHm0LiOMvpNBr4dUsXQqSGBUjiCCCPMHUY04cCLgpK5pabFfOPbLxXMnyySqmWGIXZu/gAOJPgMQVFRHBGXvOgUsULpH5QnJspsRBR2c/pZv1jD2e/cH1fPjjG12KS1PcHdby9zxT6ClZD1PNEGZRRtE6zBTEVO/v+zbne/DzxQidI2QGP4uFt1YflynPskV9BMlVJBl7SPG/ZHEXTQnfI4oDzPHT13HahlOJasAEeevTr0SAszSlkN7FOPZXZ+OhhEakFzrI50LNw9B3DGPrax9VLmOw2HROYIGwtsEpukXNfpFdJY3WL9Gv7PtH96/uxq8Kg7KmbzPeP2HolFdJnlI5Ldzaf6LkcEP16g8OdmYyE+7dX1GKMDRUYm+Tg0fa3uVae7JStbxKp7L9Hks9pKkmGLjunR2Hr7A8Tr4YmrcZji7kXedz4D3UUFA5wzSaBbGd7YU1DEafLlQtqC66qp4XJ/nG/x4YpwYbPUvE1Xe3Lif/UKeWqjhGSIaoh6O8leCnMk1zPOd+QtqfugnvtqfEnFDFKlssvZx/AzQfcqzSQljbu3KLMLFaUwIUwIXzIgIIIuDoR3jBe2oQklt3sm1DL1sQPUMboVveNvsk8teB9PPZYZiDapuR3x8evX3SOqpnROzM2XbIukWeMblSBURnQ71t63de1m/a9+OKnBoZDnhOR3Tb9vJexV726SahFOy0FDUGb6JIUSeMrNTNxBINmUX0tdhpca6WthZWyVcIYZ23LCCHD6HnwVyAQvv2Z0PBK+sp5KSoKHSWF9D4rYqfIix9caeORk8WYatcPkd0oc10MnUJp5htM9I0VTrJRVIBK8Wici53fA/ZPMG2MtHRMqGuh2lZ8x1905kqDHZ+7Sr20WztPmkKzRMok3f0co4H7rjmPiMQ0lZLQSGKQd3iPuPzVdTQR1DbhBWV7Q1eUydRUoXi5KTy74m5jwPww5no6bEGdrEbHn7j881QZPJTOySahM/ItoIKxN6Bw1uKnRl/EMZqpo5qY2lFuvBNYpmSC7Sr9RAsilXVWU8QwuD6HEDXuY4OabFSEA7oQzTo1o5STGGhJ+wdP3WuB6Ww2gxypZo+zh139QqclBE/bRDc/RdUxkmCoQ+e8h963wzZj0DhaRh+TvrZVjhz2m7HLE2lyOvp4gapy0ZYADrS/a1tofXFyiqqWZ5EQ1t/bbRQVMU7Gd91wrORbO5lUU8bQS7sBvuDrSoHaIOgHffEdVWUMMrmyN72l9L8NNfBexU072AtOnir56LaplLPPGZLaDttc+LEXHnY4g/j8DXWaw28h8lIcNedS7VDEey1W03UCBw97XIsvnvcLeOGX6+nbF2peLfP0VMUkhfksm3sTsklClzZpnHbfkPur4fPGTxHEXVb7AWYNh9ynVNTCFvUq9tFtNT0a3lftEdmNdWbyH5mwxDS0M1Uf5Y058ApJZ2RC7ilrVV9bnUvVxDcgU6i/ZXxkP1mt9X/wB40bIqXC2Z3m7jx4nwHAdUsMktWcrdAjmioqTJ6Ysx1PtOfbkbiAo+Q/8AeEcklRiU2UeQ4DqVfYyOljusLL8/kqI58xn7MMAKwRDh1lrbzfabtBRyBJt34vzUjIXso4tXO+I9OXQaXULKgua6V3wjYJe5Dlj1lSkQ1Ltd27lvd2/xzIw+qqhlPCXnhw+gSuGMzS/VMbaTaGgppw9jUTRIEjQEFIrePC5011PljPUlHVzxEfA1xuTxP55JpPUQsdc6kIE2h2vqau4kk3Y/1aaL6829cPKXDoKb4W3PPc+XJLpquSXTgibo52JLlaqoXsCzRIfrHiGYd3Agc/mtxbFMgMER14nl08fordFSX7702BjLJsvceoUwIUwIUwIXKogV1KuoZWFiCLgjxwNJa4OboV4RfQpS7VbAbsj/AEI75UBmgJ7ahr2KE+0uh8dCNeGNXRYvdg/UC19M3A+PIpTU0OpMfogZg8T6hkdTzurAj4g4dEse3nfz/ZLbOjPIrWrc1+mKvXkCdBZZTwdeSydxHJ+HI9+KsVP2Dj2Xw8Ry6j29OSsOlEze/wDEOPPxRLsTMtZSTZdKbNq8J7rG+h8G18icLsSY6mqG1jBps788FapT2kZgd5LB2b2gmy2dlIJXe3Zoj3qbEr3MO/n7rXqqjirYgBva7T48+n0VaCd9M/KduKcIFLmVODZZYm7+Kn5qwxkbz0U2mjvr7hOv5c7OYQBnPRzUU7dbQyM+7qBvBZB5NoG+Hrh/TY1DKMlQLX8x6akJfJQOYc0RXOg6Q6ulYR1kW/b7QKSf+Le71x7Jg1NUNL4Dbw1HuF4ytljNpQjDLOkShl0MhibukUgfvC6/HCmXBauPZubwI+m6uMrYn8bIjpsxikF45EcfdYH5HC98MjPiaR5KyHtOxQd0v/6mn9KvybDfAD/uHf8AaVTxAfyVodGWmWwft/8AVfFfGj/vX26fQLui0gF1v1WaQxi8ksaD7zgfniiynlebNaT5KyXtG5Q1mPSNRR3Cu0p7o1Nv3jYe6+GEWC1T9XDKOvsLlVpK2JnG6FKrbivrWMdHEUB+wN5vVz2V/wAa4aswmkpW56h1z1Nh6blUzWTSm0YV7IujJmbrK6QknUorXJP335+nvxDU46AMlMPM/YLuKguc0puUZZpmNPltPcgIg0SNBqx7lHf3k+uE0ME1bNa9zxJ4K897IGXOgSYzbM6jMqkX1djuxRj2VB5D5lvPGxhgioYLDbcnn4/ZI5JH1ElueyIukGsSCGHLoTdYgGlPe3IHxv2j5jC/C43Syuq5P6r28PzRWqx4Y0Qt80KjMzFG0UBKhx+lfgX+6OaoNdOJ592GfYB7w9+pGw5fv9OCp9rlbkZ5lcsryeepIWCJn8QLAebGyj347nqooBeRwHj7brmOGSQ90XTF2T2JghnVagiaoC75jXVIxwBfvJN7X7ibaXxnq3FJZIi6HusOl+JPG3TmmtNRtY7van6JlAYztkxXuPUKYEKYEKYEKYEKYELB2nyV5gssD9VUxXMb94PFH70buPA2PLFyjqmxEslF43bj7jqP2UUrC4XabFBL7ZwuxhzSiHWIbFgoax77HtL5qTfDluGysHaUc2h4Xt+3ql/6tt8s7dVDl2Rz6rN1JPIuy29HFsembFY+65ub5/RHZ0j9jZcIdkqZXWSkzSISIbrvFDb1DDvtw547NfOWls1MbHe1/ZDaaMOzRv1V7anZc1qCeNofpQFpFjcFZbcGHDdbwPlfS+IaOu/TO7JwPZnYkajp1C6qKbtRmFs31Qdkec1OWTHsst9HikBUN7+fcww2q6aGuj3vyI1sqMUslO7UeSbmz+2NNVgBXCSHjG5Ab0+16YylVhs9ObkXbzGycxVMco0Oq2KyhimXdljSRe51DD4jFSOZ8ZvG4jzspnMa74hdC+Y9G9FJqoeI/cbT3G4wzixqpZo6zvEKo+hhdsLLAn6JyDeKqt+KPX3qw+WLzf8AUAIs+P5+4UBw3+1yrz9GlYRu/SUZe5i9vcbjEseO0wN8hB8ly7D5CLZlIejOrtY1SKo5AuR7tBgdjtMf/rJPgECgktbMrFN0S31lqv3I/wA2Y/LEcn+oh/TH6n2C6GGji5EOXdHVFFYsjSn/AHjXHuFhhfLjVU/4Tl8B91ZZRRM4XRRT0yRKFRVRRwCgKB6DTCt73PddxueuqshoaLAWQ7tFtzS0oIDCWTkkZB1+83Bfn4YYUuFTznUZW8z7KvNVxxje5SpzCpq8zn3yjOeChQdyNfM6KO9idcauJlPQx5AQPHcn6noEoeZah97eyL9ncogoEZ2rKUVbCylnVliB47ovdm8dO7hxT1VRNVvyiJxj46WzewV6GOOEfEMypJlOUhi09e87k3Yi4ufHdBPxxOanELZYoQ0fnP2UfZUwN3uuVaGcZJB7FP1pHfHvfGTTEQp8Ul0MmXwNvou+1pGDQXXn/wBcVVW4p8vpxFf63EqO86bqD34P4XSwNMtS/Nb08OZ+S8bVyS9yNtvn9kebMZGKSLd3jJIx3pZWuWdu8k3NhwAvhFWVZqZM1rNGgHIJhFF2bbblbOKylUwIUwIUwIUwIUwIUwIXhwIWFtNsrBWqOtWzgdmRdGH/AJDwOLlHiE1Ie4dDuFBNAyUWcldnPR3WQElFE6cintW8VP5E409PjNPKBc5T1H3SqTD5G/DqhappHjNpI2Q9zqR8xhmyVr9Qb+Buqbo3t3BXzDAzGyKxPLdU/kMdOeAO8beK8DX8LoiochzKUWWObdIt+k0FvJ+HuwukrKON1y4A9NforccVSdvmtan6MpFXfqp4oUHGxLW9TugfHFR2OMJywtLj6e6lZh5Gr3WVldp6ahIWCoq6kryLgRnwO8Lkfh9+Of0M9ULyMYy/TX88VJ+oih0aSSqFd0mVkhtGI4r6DdXePh7XE+mJY8CpYxd9z52+nuoX4hK74RZbFDFnciGSSpWnS1yZhGCB5CM29bYqSuwtj8jI8x6X91MxlU4ZnOssyLbutimESyx1mthuxntHuXdVSfOxxYfhNNJGXlpYfHb5n6qMVkrXZR3l8123de8xjLx0mvBk9n8RZWNj32x1FhNI2POAX+f7j6odWSudl+FaclFnW51sdWkynUdUym/kDGFOKrZcLzdnJHlPUH3upSyry3Dr+Cw6fpCzCFisjq5U2ZZIwCCOIO6ARi+/B6OQAtFr8QSR91WbXTMNnK3LtVS1ptWCoiv9aKVjGPNOQ8gcQsoZqcXp8ptzaAfVTfrI5RZ9wrP+TaOZN+jq0deW8Lj1KcPdiMY3JG61TGQfz83Q7D2v1jcsnMNhsxRd0r1ijgEkuP3Tb5YtR4rRPde9j1Fvz1UMlJUDTdYcuz9Uhsaaa/hGx+Qti+2shcNJB6hV3QSjQtK+6bZurkNlppr+KFfi1hjmSugZq6QeoP0Q2nldoGopyToxmcg1DrEvNFO8/ryX44VVOOxtFoxmPPYe5V2LDnHV5TPyTJIaSPcgTdHM8Sx72J1OM3U1MtQ7NIb/AEHgE0jibG3K0LQtiBSL3AhTAhTAhTAhTAhTAhTAhTAhTAhUM2y/rlsHeN1N0dDqp8jowPMHQ4lgm7J1yAQdwfzRcuBI0QXX7X11Ad2sp0kTlNFdQ3ne4B8DbDiLDqSrF6Z5HMHUj6H6qi+olhNntuOa5jpYht/q8t/xL/bjv/49L/ePmuf4kzkVl5l0qzMCIIUT7zksfcLD54tQ/wCn4hq9xPQaKJ+JuPwhBWa5tNUtvTyM55XOg8hwGHMFNHA2zGgBL5JXyG7iu+RZBPWPuwpcfWc6KvmfyFziKorIKdt5Dbpx8l1DTvl0aEepT0eSKGc9fVkaDTTy+wvidT8MIy+pxM93ux/nqfkmQENILnVyxqSmrs7k3pG3KdTqQLILckW/bbxPD4YtvfS4WyzR3/mfE8AoWtmqzc6NTO2e2dgo03YU1+s51ZvM/kNMZuqrJal15D5cAmkMLIhZq9z7Z+CsTcmS/cw0Zfwn/AxzTVctObxny4IlhZILOSur8vrclk6yF96Anja6G+lpFvofEWvpryxpo5qXE2ZJG2d8/I8krcyWlOZurVuJNRZ2u646isVdDzPkf5xfDiPDFTJVYWbt70f56H5KYGKrGujkE7QbKVNGT1iFo+UiaqfPmvrh3SYhBVDunXkdD+6oTUske4uFk0dU8TB4nZGH1lNvlxxYfGx4yvFx1UDJHMN2myLst6TKyMAOI5R3sCG96m3wwrmwKnee7ceB0+furzMRkG4utX/K01v9WW/9Jp/Dimf9PNH9Z8h+6l/ienwq3lWe5pmJHVIlNAeM26Sf2Sx7R8hbxxDPS0NH8ZLncr+23mVLHNUTbCwR1k+VJTpurdiTd3c3Z25sx5n4DgLYTTzumdd3kOAHIK+xoaLK/iFdKYEKYEKYEKYEKYEKYEKYEKYEKYEKYEKYLIXxLCrAqyhlPEEXB8wcetJabg2K8IBFihHM+jmilJKq0RP6s2H7puB6YaQ41VRixOYdfdVJKGJ/Cyyf8k0P/wCTL+6v9mLX/wAgfv2Y9Sov4azmtbLujmiiILK0p/3jXH7osMVJsaqZBYEN8B91Kyhhbra657b7SDLokigiCu4O4QtkQDyFifu+uJMNojWvMkrtBvrqfzmiqn7BgyjdBOxeysmYSGeoZjFvdpiTvSt3A93efQeDjEMQZRsEUQ71tBy6+3qqFNTGd3aP2TlpadI1CIoVVFgqiwA8AMZBz3PcXONyeKdBoaLBdseL1TAhcqmnWRWR1DKwsysLgjxBx0xzmEOabELwgEWKTm3Gxr0TdfTlupvfs33ojfTUa27m5c8azDcSZUt7OX4uPJw/OCTVdKYznZt9EW9HO1clYrQzIWdFuZbdlhws/IN89cK8Ww9lM4SRmwPD26fRXKOpdKLOHmtfMdhqGY3MCqe+PsfBdMVYcVq4tA+466qV9JE4bLKPRfR39qb98f2Ytfx6p5D0UX8PhWnluwtFCbiEOw5ydv4HT4YqS4rVSf1W8NFKykiZsESKoA4YodVZX1gQpgQpgQpgQpgQpgQpgQpgQpgQpgQvL4EL3AhTAhTHiFMeoUwIUwIVPNcsiqYzFMgdG4g/MHiD4jEkUz4Xh8ZsVw9jXjK5daOlSJFjRQqKLKByAxy97pHF7zcletaGiw2XbHK6UvgQvcCFMCFzniV1KsAVYWIPAg8QcetcWnM02K8IB0KrZVlkVNGI4UCIOQ7z3k6n1x3NPJM/PIblcsY1gytV3Ea7UwIXmPEL3HqFMCFMCFMCFMCFMCFMCFMCFyqELKQrFSRYMACQe+x09+PWkAgkX6IKUu0u1tfSVTwCoDhSLMYlvqAdbDxxqKTD6WohbLktfqUpmqZY5MgKZmW0sqxkSTtI7DRtxRu6cgBY6664zs8kbnjIywHU6pm0G2pQ7RfTWrZKdqv9HGiSbwiTebeJFjpb6p18sMJP0opmzCLVxI3Olv8AKgb2nakE6BGgOE6tKE4EJe1GbZiM2ESq3UbwG7udjq7atvd/HnytbD5tPRGgzk96299b8rKg+ScVGUDuoo2q2gSigaVrFuEaXtvtyHl3nlhbQ0bqqXINuJ5BWppRG25WtBJvKp7wD7xio4ZXEKVdL4LoUvjy6Fg7aTzRUzzQS9W0SliN1WDeBvw9MXsPbFJMI5G3v1IsoaguawubwWL0Z7QT1gnM7BtwqFsoFrg34YuYxSQU+Tsha9+N1Xop3SglyL6+B3QrHIY25OFDW9DphRE5jHAvbmHLZXXAkaJRVe3lfTztG7pJ1blWG4AGANjYjUX+GNWzCaSWIODSMw012Sd1bLG/K7gmlQ5gtZTCSCQrvjRgASp5gg6XHCxxmZITTTZJG3t801Y8SNu0rE2dkrHqqhJqkFKeRVAWNQXDLvdo200I4c74u1Qp2QMcxmrxzOnDRQQmQvcHHboi++FV1bUJwEoWFle0aVFVPTxgFYFW7g8XJYFR+G3Hvv3Yuz0Toadkr93E6dOfndRRyh7iBwQxPnGYjNeqCN1G+Bu7nY6uwu2932uePHS2GTaWi/QZ7963PW/KypmSft7W0TEvhAExUvj1Cl8eXQpfBdCl8eoU3sCF7gQpgQvDgQkV0jf7Sl80/hGNphX/AEbPP6pFV/8AUJ4w+yPIfLGLf8RTwbIYMRfMatVdkJpYrMtrg70mouCPeMNM4bRxEi/edofJQf8A2u8EFbKZ9mNVUmBanirXZ0U7oBALKABdu4E21w3rqSigi7V0fHYG3lfXRL6eaaSQszLts5nlVBmRpZp3mUuYyWPO2jLe5Xy4a45q6SCaj7eNgabX0+h5ruGaVk/ZuN17/L9XHmgpTUu8QmVbMEuVNjY2Xxtjz9HTyUXbCMA5b8fdBnkFR2ebRZPShDIlZaSUyXXeQEWCKSeyovbkNeeLeDOY6mBa3LrY9TzKirge1AujmuzCXLKQyyztUs+6sSsqqFYgn6vEW1PlhIyGOuqOzYzIBck3Jurr3GnjzE3KwpamrXLhmH0uUzFw25cdXuF90LucPG+LwjpzVmk7IZbWvxva+/yULnyCHtc2qv5vt+Rl8M0YAnmuveFKaOwHPlYHvHHFeDCP925j/hbb57D85LqSttCHDcrNegq3yt6p6yR+sjLPE/aTqydN3mrW1uNOXji0JqeOubAIgMp0I0N/uFwWSmAvLt1a6F/YqfxJ8jiHH92eaMN+FyZmM4miXM2zC10NUBYTJVSmNvddT90/A640Ir3Uskf9pa24+/kqD6cTNcOIKEtjNony6oaOUERs27Kh4qw03gO8c+8emGdfRtrortN3bg9OSo0s5gfkdsjqPN+oOa1MYEm60bLY6G8K2Nx9XW9+7CY03a/poXab/U/NMBJlMjh0+iwKevqKqgqKs1dQksROiEJGQLEBQBroeJJN8XjFDDUspxE0tdzFz5qAPfJAZMxBVrJs8qa3LanemKSQ3vIoG86bpO7y3TpbeHLEU9LDTVsdmXDuF9Ab79fBexTSSU7jfULD6MqGaZ5xDUtTkKhYqitvAlvtcLa+/F3GJYYmt7SPPqdyRrpyUNCxzibOstKHaCrTNRTGod4xMEswTUeNlGK76OndRdsIwDlvx9122aVtR2ZdcK7tDtPNUZglDTyGJN8I7p7RIuWseQAFtOYPliCkoGQ0pqJW3NrgHbpopJZ3Pm7JhsOK+My2gmyuuELSvPTsFJEpuyhjYkNxNrXsePxx7HSx11NnDA1+o02v1CJJnwTBpNwVx6Rs+qqWpAhqXEciBwtkIXl2brw0vrfjjvCqanng/mRi7Tbj7rismkjeA12iq7YVmYU60871ZBlF+rjG6qWAIvr2731uMTULKOUvjbFo3idSfZeVL5owH5t1qbVbZTrl1I8fYlqV7Tr9XdA3t3uJJ07sVaLDYnVUjSLhmw8fZSz1LhC0jcr6oJpWFNNS1s88RlQVEbnedL6XNhvBb8Rw4Hhjx7YwZI5omtdY5SNAenK/z4L2PMQ0seSOKZAxngmC9x6hQ4EJG9J8JTMXYjRlRh4gCx+IxssHcH0jQOFx87pHWjLPdOihqFeNHU3VlBBHdbGQlaWPLXbp0wggEIdyOcTV1dKh3kVY4d4cCyhmYA+G8MMKlpipYWO0JJdbodB9FAx2aRzhtsgTor/2i/8ARyfxDDvG9KTzH3S+hH88rz/7/wD8R/249B//ABf/AI/dA1rPNfNf/t7/AIhfkuOov/1n/iV4/wD6tffS9/rq/wBEvzbHGBXNNYf3L2v/AOZpW50rEPSQ7pBMToZAOKh42Ckjlc6euKWDBwneCPiBt1sRdWMQF4xZc+j/AC6gqqW0sSGWO4kDMRcXuGtvWtbn3g46xSprIprxuOU7WA9NkUgikiAcNlkdIdLAIaZ6RN2nDSpcA2LXXUX4g7psedsW8KklL5GzG7+6fL9r6qtWtblaWDTVEn05G2fvvAfoOr/bB3bedxhc6J38WsB/VfyVvOP0l+llU6Fz2an8SfJsSf6g+KPzUWG7OTLxnCU0Q7sadKr/APal+YwxxHeP/tCgh/q8VhdJmyPXqamEfpUHbUfXUcx94fEad2LuD4j2R7CQ907dD7KvW0vaDO3dYfR7m60tBWzMN8KygKfrErYDy/LF3FKc1FRDG3Q638jqoKSTs4XOOqqCsWro6qeqmXeS6wU6ncRWNiGCC28e4m/PE/ZOp6iOOFmh3dubcr8Fw13aROc4+AVjYBh/J+Yi4uUNv6tsRYiP91Bbn9wvaT/geF9dD1QsbVbuwVVjQkk2AF31OPMeY54jawXJcfsu8OsA8lUnN89/4kfIYmtbDRf+1R71l19ZfA0OfKH0/TufMOrlffcYJZBLhhLP7R8iERtLKuzl99K6mSvSNdWMaKB4sxAHxxFghy0pcdrn5cUV4Lpg1fHS2m5NAp4rTge4kY7wM543nm4or299q1elj/QUXkf4FxWwX/kl8R9SpK/WNpVujp6efLaCmqAQZgRFILdiQXtz58Lc+HdiKR00VZNLF/Ta45hTBsb4Wsfx2QhNRVWU1sYBuSRuleEiFgCCPW1jwOGrZYcRpzcacb7g2/PFUSySmlFv8p7jGJT1e49QpgQsnP8AZ6CsQLOl7eyw0Zb9xxYpqqWnddh8lFLCyQWcFhU3RxAg3RPVdX+rE1l143CgccMHY1M45sjc3PLc/NQMo2t0zGyI0yiNYOojBijtujqzukDwPI+OFvbvMvav7x66q0GANyjZY2V7BUtPKssRmV159Yde8HvBxcmxWeVhY8Cx6KCOljY7M3dch0eUvWdbvT9Zvb2/1pvvd98d/wAZqMuSzbbWy8F5+jjvm4qP0eUhfrC05kvvb/Wne3u++AYxUBuWzbbWy8EGkjLs3FaOfbJ09YqCYMWQWDhrNbxPPvxWpq+anJ7PY8OC7lp2S2zcF1y7ZqngganSMGN774bUtf7ROp7vCwxxLWTSyiVztRtwsumwsa3KBosFei+hD7x60j7Bfs+XDet64vnHKkttpfnbX62+Sg/QxA3RNXZNDNB1DoDFYAKNLAcN23C3K2FsVRLHL2rXd5WXRtc3KdkNw9GdGoZSZmDA23nvuk6byjdtvW0uQcMXY1UG1gBbpv46qu2iiatTJNjqWkcPCjBxpvF2N794vY+7FWoxCeduR505WH+VJFTsi+Fa9dSdahQu635o26fQ4qxP7N2awPiLqYi4ssjJtkYaV9+F5hc3ZTISrHvYHifHFyoxGWduV4b6ahRRwNj+Fb9sL1MsRNlacCpXdJSpO9Il9AbcUt7Ouvni6a+Y9mb6s2PvzUXYMsRbdVMt2CooQ1ot8sCpMh3iAeIHd5jXEsuK1Mlu9a3LRRMo4mXsF0yLYmkpGLxoSxBF5DvEA6EC/C+OarE6ioFnG3houo6WOM3AVem6PaJJetVGuDvBSxKg3uLL4HUX4WGJHYxVujyEjxtr+FeNpI2uzBfD9HlKZOtLT9Zvb2/1pvvd9+/HoxecNyWbblZeCjiBzcVo53spBVbhk3xJHbdlRrOLcNeeuuoxBTYhNT3DbZTwI0UkkDH2J3XPKdj4IJTOTJNN+smYMRy0sABppwx1PiMssfZABreTRb3XjKdjXZtyuOcbC0tVK0sxlZm/3hsB3KOQ8PE47p8UngYGRgW8Fy+kje7M7dTMNhqecRrK0ziNd1AZToPzPK/gMeR4pNGXFgaL76IfSxvAB4Lx9hKVokhYytHGxZQZDoWFtDxAHEAc8H8UnDy8AAkAbcl0aZhaGnYL7oti4EmWZ3mmdBaPrn3gndbQa+JvjyXEpXxmNoDQd7C10CmYHZtyiQDC4Kde49QpgQpgQpgQpgQpgQpgQpgQpgQpgQpgQpgQpgQpgQpgQpgQpgQpgQpgQpgQpgQpgQpgQpgQpgQpgQpgQpgQpgQpgQ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9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762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Government R</a:t>
            </a:r>
            <a:r>
              <a:rPr lang="sr-Latn-R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esponse</a:t>
            </a:r>
            <a:endParaRPr lang="en-US" sz="3600" dirty="0"/>
          </a:p>
        </p:txBody>
      </p:sp>
      <p:sp>
        <p:nvSpPr>
          <p:cNvPr id="21" name="Rounded Rectangle 20"/>
          <p:cNvSpPr/>
          <p:nvPr/>
        </p:nvSpPr>
        <p:spPr>
          <a:xfrm>
            <a:off x="2514600" y="5638800"/>
            <a:ext cx="6096000" cy="762000"/>
          </a:xfrm>
          <a:prstGeom prst="roundRect">
            <a:avLst/>
          </a:prstGeom>
          <a:solidFill>
            <a:srgbClr val="145CB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488" indent="0" algn="ctr">
              <a:buNone/>
            </a:pPr>
            <a:r>
              <a:rPr lang="en-US" sz="1600" b="1" dirty="0" smtClean="0">
                <a:solidFill>
                  <a:schemeClr val="bg1"/>
                </a:solidFill>
              </a:rPr>
              <a:t>MAKE COMPROMISES WITHOUT COMPROMISING THE OVERALL RECOVERY EFFORT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2667000" y="2514600"/>
            <a:ext cx="1447800" cy="158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Grafika za prezentaciju-slajd0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08933" y="1361544"/>
            <a:ext cx="5496867" cy="3969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664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AutoShape 2" descr="data:image/jpeg;base64,/9j/4AAQSkZJRgABAQAAAQABAAD/2wCEAAkGBxQSEhUUExQWFhUXGR8bGBgXGB0fIBwbHRocHR0hGh8dHCggHCAlIBwcITEhJSorLi4uHB8zODQsNygtLisBCgoKDg0OGxAQGzQmICY3NDQ0NDQsLCw4NzQ0NDQsNCw0LzQsLCwsNDQsLCwsNC80LCw0LDQsLCwsLCwsLCwsLP/AABEIAOEA4QMBEQACEQEDEQH/xAAcAAACAwEBAQEAAAAAAAAAAAAGBwAEBQMBAgj/xABOEAACAQIDBAcEBgUHDAEFAAABAgMEEQAFIQYSMUEHEyJRYXGBMpGhsRRCUmJywSNTgpKyFUNzk9Hh8BckMzQ1Y4Sis8LS8YMWRVR0o//EABsBAAIDAQEBAAAAAAAAAAAAAAAFAwQGAgEH/8QAPhEAAQMCBAMGBQIFAwQCAwAAAQACAwQRBRIhMUFRYRMicYGR0TKhscHwFOEVI0JS8QYkMzRygtIWQyU1Yv/aAAwDAQACEQMRAD8AeOBCmBCmBCmBCmBCmBC8vgQvcCFMCF5fAhVq+vihXelkVF72IGO44nyGzAT4Llz2tF3GyE8w6TKKO4QvKR9hSB72thpFglS74rN8Tf6Ko+vibtqsKbpWkYkQ0oJ5bzEn3KPzxfH+n2NF5JPlZV/4i4nutVKo6SMwUBmgiRSbAtFIAT5l8TMwSjcbNcT5j2XDq6dupbYeC+k6Q8xsG+jxlWFwRFJYjwIfHJwehDi0vN/Eey9FZUb5dPBWqbpXdTaemA791iD7mH54hdgLXC8b/UBd/wARINnNRDl3SVRSaOzQn76m3vW4HrbFGXBKpgu0B3gVYjron76IspKtJVDRurqeBUgj4YVvjfGcrxYq2HB2oK73xyvVMCFMCF5fBdC9wIUwIUwIUwIUwIUwIUwIUwIUwIUwIUwIXl8eXQsPaDaylo9JZAX/AFa6t6jl5m2LtLh89T3mDTmdlBLURx/EVS2Yzqprj1wjEFMCQobtPL430Cr4i97EYlraWClHZ3zSegHufReQSulGa1gikHC1WFRzfN4aZN+aRUXgLnUnuUcSfAYngppZ3ZI23P5vyXEkjWC7ilrnHSNUVDdVQxMt9A27vSHxCgWX1vjQ0+DQxDPUOvbyHrxSx9c95yxBeZf0c1VS3WVsxW+tiesf3k2X449mxmCEZKdt/LKPcobRSSayORhlmwFDDxi6098p3vh7Pwwpmxeqk2dlHTT91cZRxM4Iip6SOMWREUdyqB8hhe6R7z3jf1KsBrRsEBdMw/zeD+lP8DYeYAf5knh90vxL/jCs7GbQU9NltOJ5kRt1juE9ojrXtZRqeGOMRo5p6x5jaSNNeGw47KWCZjIWhxXF+kLL5mKSwsUOm9JGrKfMakD0x0MGrIm5o3i/QlcfrIHuykfJamYbAUM63SPq7i4aI24+HD4YrR4xVRnK45vH33UslFC/hZCdZsBW0bGWinZ7clO4/qL7r+R92GkeLU9QMk7beOo9dwqho5YtYnK1kfSVJG/VV8RUji4Uqw/HGRf1HuxFU4Ixwz0zvK9x5Fdx1xacsoTHoK6OZBJE6uh4MpuP8eGM/JE+J2R4sUxa4OFwu5F8RrpAWe53WZYwLgVVMT2XPZdfuuwBBPcSNfPDynpqWuFm9x/G2oPUDf2VKaZ8JuRdq3dnNsaas7KPuyfq30b05N6YpVeGz02rhdvMfmilhqWSjREN8ULqwvceoUwIUwIUwIUwIUwIUwIXhOBCzM6z6GlA6xjvMbJGo3nck2AVRx158MWKelkqD3NuJOgHmuHyNaQDxQZt9t00Q6iAFJit5CbEx3Gi6XG/bj3eOHGG4U157WTVt9OR687fVUaysyd1m6DdidnGzCoO/fql7UrEm7dy37z391/DDXEattJFp8R2HAdfBUKaAzvu7ZPWGIKAqgAAWAHAAd2MW5xcSSn4sBYIa2z2wjoV3R25mHZTu8X7h8Ti/h+HOqnXJs0bn7BVqipbCLcUCZNs5V5tIKipkKxHgx4kX4RLwC/ePdzw8qKynoGGGIa8vuT9voqEdPJUHPIdE0MkyGCkTdgjC954s34mOpxm6mrmqXZpXXTWOJkYs0K9PULGpZ2CqOJJsB53xAxpe7K0XK7c4NFyg7OOkyliO7EHnYc1sF/ePH0Bw3gwSd+ryG/M+n7qnJXxN0GqF6jpRqpDaCGNfRnPwthmzAYWi8jj8gqhr5XfC1Ym02bV9Qi/S1YRhrreLcG9Y8Da50vi5SU9JEXCD4ra63Veokne3viw8FUy+CoEYK0vWxEkqWhLjjY2YagXB0vbEsz4s5a6Sx8bfJcx9oG3y3HhdauW7YJCy9ZQU914FU3GH719cVpsNfK0lsrrHrcfKymbVZCMzB6JgZL0iUc5CuWgfultY+TAke+2EU+C1MYu3vDp7bphFWxPNtkWq4IBBuDwIwpOmhVwaoazuGgrZDSylTOOAGjjTe7J56a21HHDCnfVUjBMz4D5jlsq0oikPZu3QHW5bWZLL1sL78DNqfqnwlH1Ty3h/dh7FNTYozs36OHr4g8R0S9zJaR126tTG2U2oiro95Oy49uM8V8fFTyPyxn62gkpHWdqOB/OKZQTslFwtPMqBJ4nikG8jixH+OY44qwyuikEjNCFI9ge0tOyQO0OTS0NQY2JG6d6NxpcX0YHkRz7jjdU1THVRiQeBCz80ToX2TE2P20nqITGFWSpiG8Qx3etjGhKkCwcXGhFj4ckFdhkUUmckhjvPKfZM6ardIy39QRTs1tPBWqTGSHX2420ZT4jmL6XGFtZQS0jgH7HYjYq1FO2XZbmKamUwIUwIUwIUwIUwIWDtjtGtDAZCLux3Y172tfXwHE/34uUFGaqXLwG56KConELMxS92PmO7V5rUEu8Q3UJ+2QOHd7SqBy3jh/XRgujoYtA7fwH+D6JfTO0dO/ghLLcvmrZ91AXkdizMeAue0zHkMNZZo6aHM/QD7bAKkxj536cU5djEih6ylh7S09g8nNpmuz+Ggt5XtyxkcRMkmWeTd97Dk0aD8808p2tYCxvBebcbVrQxWWxncfo1PAfebwHxOOcOoDUuufhB19lzVVIhbpulJA5jqI6iuheVJT1naNt8X4jvA+ybC1uVsaxzQ6N0VO4AjTTh+c0oBLJA+UXuntlOYRVESyQMGjI0tpa3IjkRwtjDzwyQyFkg1H55p8x4e27UM7YbfxUm9FEBLOOX1V/ERz+6NfLDKhwh9QM8mjPmfD3VaorGxaDUoNpshzDNmEs7FYuIZ9AB/u4/wAz7zhw+so8PGSPfpv5lUmwz1BzPNgjXJ+jmjhsXUzN3ycPRRp774TTYzUyaNOUdPdXY6GJm+qKqemSMWRFUdygD5YVve55u43VoNDdggbpjH+axf0v/a2Hf+n7ds/w+6o4kP5QWx0a/wCzafyf/qvipjNv1j7dPoFPSG8LVv1dHHKLSIrjuZQfnigyR8Zu0kKdzQ7cITzno2pJbmLegb7mq+qn8rYbQY3UR6Sd4dd/UfdVJaGJ+2hSyzukqqFmpXkcJfeUKxCMO8C+niO/Gjpnw1Q7ZoF/DUHklUwlhOQnRfWRbQtDPDLMDMIjpvMd5RYjsm+o19k3HlgqqMPheyPu335HXj7hENSWuBdr9U3dodpaeGkEz2kSZP0afrN5bgW7rHW/DGSpKGaSo7MaFp1PKydTTsYzMdik7lqVKb9bTIUWJtSnsrfitibsvfxtpjXzOhfanlNyRx3PXoUmjEgvKwaBOfZDaVK6HfXsyLpIn2W8O9TyP5jGPr6J9LJlOx2P5xTqnnEzLjdY+1lNFVzGinIR2QSUsn3tQ6nv1ANuYPhi3Qvkp4v1MYuAbOH0P591FUNbIezfx2PVK/dny2rBdSskTXtyZedjzDDGkPZVsNge6R6fvdKW56eUX4Ig29vTV0VZTNuiZBIrDgW4NfvBUrceJxQwu01M6CYXymx+3pqrFWezlEjOKZ+zGdLWU6TLoSLMv2WHtD38PC2M3W0pppjGeG3UJrDKJGBwWvispVMCFMCFMCFnZ5mi00LSMLkWCLfV3JsqjxJsMT00Dp5AweZ5DifRcveGi5Sl6Uq53qUici8Ua71uG+/aNh5WGNTg8bWQGRmzifQaJNiMl5MvJbdLkckuV01OlkWVjNNK3sogO8L95PZ08MU31TI62SV2pb3WjiT+XVgQE07WDjusqv2lho4zS5aLk6SVP1nPDscyddDwHLFqGikqX9tVnwbwHj+a8VC+obE3s4d+aMsghXKsuMk57Zu7i+pdvZXXieA9+E9STiFYGRbbDwG58FeiAghu7dCGyOUSZrVvVVWsatqOTH6sa/dW4J/vOG1dUsoIBBDudunM+JVKnjNTIZH7Jm5/kUVXCYpBp9VgBdDbQr3eXPGbpquSnkztPiOfQpnLC2RuVySj5hUZe9RTwzgqeyzRm4J71+y3I24ajljZCGCraySRnUX4ePMcQkRkfA50bSjfo92LgKLVSsk7HVVHaVT96/tOD38PjhNimJShxgYMvM7E+HIJhR0rLdo7UpjnQYzvFMkIZ/0iUtPdYz17jkh7IPi/D3Xw2pcHnm1f3R139P8ACpzVsceg1KEZNu8xqjamh3QeHVxlyPNiLfDDcYVRU+sxv4m3y3VQ1k8n/G1ZG0keZdUGrTJ1ZYWDlfasbdkeF8W6Q0Ocimte3AH6qvOKjJeTZWcjTNlgR6UymEg7gUqw0Yg9k68QcRVRw90rmzWzacxw5ruP9UGAs2WhB0hV9ObVUG9+NGiPvtb4Yrvwakl1hdbwOb5fupf10zPjajLIdvaWqsu91Uh4JIQLnuVuB+fhhRVYTPAM1szeY+43CuxVkUnG3igzb6vjq6cTbgSoglMUyh77qnetbQb6kgWNhbXDjDIX08pZe7HC4039jZUq1zZGZhuDZAckZBswIPcQQfccPWnML2+6VlpbuFubL5U1fPHC826iDQM1zuXuViB5n4ceWKNdUCjiMobe/TjwJ8FapozO4NcdAnjQ5bFFEIURRGBbdtoQeN++/O/G+MTJNJJJ2jnd7mnzWNa3KBolTnNFJktcs0NzA/Aciv1o28RxB8u441MEjMSpTHJ8Y/A73SqRrqWXO3Yoo26y8V9FHVU53njHWIV4lTYsBbXeFgbcbrhXhkppakwS7HQ+PA+CtVTO1jD2cNUH0u08VZGIMxGo/wBHUqO2h++Lajv+I54bPoZKd5kpfNvA+CptqGTN7Ob1WptblDrlUO+yyGneyyIbh4m0Vh3DVRbwxBQ1LDXOsLZhqDwI3Cmqov8Abg3vZUOjmrlEdWkTEOirMi8mKE7ynwcWU+h5YsYsyIvjLxoe6el9j5HVRUDyGutw1TWyHNkq4Emj9lxw5g8wfEHTGVqad9PKYn7hNo3h7cwWhiFdqYELw4EJYbV5x1+b0tODeOGZLjkZCQST5Cw9TjSUVP2VBJJxcD6f5S2d+eobHyQ1t5TtLms0a8WZAL8rxpqe4Dj5YYYc4MoGOPAH6lU6puaoIXu1+1RqLU8BK0sYCqP1m7oGbw00X8+HtDh7Yryyf8h1J5dB9yvaqpL/AOW06D5on6O9iShFTUgbwsY4zxU8d5xybhYcuPksxXFMw7GHjuefQfdWqOjtZ7xqs/pEzF62sSih1CMB4GQjUnwUH+LE+EwNpqc1EnEX8uXn7KOseZZRE1M7JcrSmhSGMdlBa/eeZPiTrjOVE7p5DI7j+WTOOMRtDQhbpL2pNLF1MRtLKDqPqJwJ8zwHqeWGeD0Ank7R/wALfmfbmqtbU9kMrdysvY/o+RqZnqlPWTL2RreMcQfxk6nw05nFiuxhzZg2HZu/Xp4KKnoQWEyblYVJUVOSVW44LwubkD2ZF4by9zju9DyOGD2Q4rDmbo4eoPI9FA1z6R9jq1dc42iq81lMFKrLEfqjS475WHAeHDzxzBRU+Hx9rMQXc/s0cfFD55al2WPQIo2b6NYIQGqLTSd2oRT4D63r7sK6rG5ZLiHujnxPnwVuChYzV2pRvFCqCygKO4Cw+GEjnEm7jdXwLbIF6YlP0WI8hKL/ALrYef6fP89//b90vxEHslrdG3+zafyf/qvirjH/AFr/AC+gU9HpA1EdRTpIu66hlPJgCPjhcx7mG7TYqwQDugXaTo0hkBal/Qvx3CSUJ+aemnhh3SY5I0gT94c+I91QmoGu1ZoUsaunmpJx1qESxsGs2oNiCDf6wPfjStfHPCSw908vzRKnNfE/vIw6R4BVLT1tOhdHQq7KLkEG4DAcCLsL+GFODuNOX0spsQdLq7Ws7XLIzigKOQqQykhgbgjiDyIw9LQ8EEaJY0kG4Tv2C2rFbFuPpPGBvjkw4by/n3H0xisUw80r8zfgdt06LQUlSJm67rW2lyZKyneF+eqn7LD2T7/hfFSjqnU0wkHn1HJTTRiRhaUC9FubNFLLQTaEElAeTKTvr5H2h64eY3TtkY2qZ0v4HY+WyoULyxxicvdvNhw0nWUthI4LNDw3rW3jHy3tRdfG/nzhuLENDZ9QNj9j7rqqog7vs35IPyPPGjjlpJSeolBUg8Y5OTAHhYgXGG9RRh0jZWfGNfEcuvRUIpnNBidsfkt3oiT/ADqYH9UQf3hijjhPYtvvcfRWMO+NysdFGbGOqmpb9h95kHcymxt5r/DjjG6bNC2Ubi3of3+qkopLSOj9E2RjLpqvcCF8yNYEnkL49AubIX57yyuvmEcx+tUhz+1Jc/PG9miH6V0Y4Nt6BZxjv59+v3Wx0jUr/wAqSBAWaUJuqvEkoFsPPdPvxUwl4/RNJ0Db39b3VmsDhP3dyFpx0FPk8ayz2mrmF0j+qnj6fa58sVTLLiLuzi7sQ3PE/nL1UgZHStu7VyKcurWpMqaplN5XVpjfnJJqo+KjwGFk0TamvELPhBA8hv8AdXBIWQZ3b7oe6IsqLvLVvqRdFJ5s2rt58vU4v47UZWtgbsdfIbKpQRkkylMuuqlijeRzZUUsT4DGcjY6R4Y3cpm5waCSlLsfRNmeYSVM1ykbB7cr3PVp5AC58vHGqr5W0NKIotzp7lKadn6iYyHYJwMQASdPHGT30TdJzP8AM5M4rEp4P9CD2e6w9qRvTgPLvxrqaBmHU5lk+Lj/AOoSed7qqXI3YL4ilqcjqrHtwyHXukUc1+y4B4flrgcIMUgvsR8j15heDPRya6tKYVbtxSRwJP1m8HHYRR2iRxBH1bcCTbCGPC6l0pjta254fv5Ji+qiazNdAVTtlmNc5SlRkX7MQuf2nOg+GHzMNo6VgdKbnmT9B/lLzVTzG0YWVtDkFdDEJqpjZmA3Wl3zcgkXAJHfzxZpaumlkLIbaDgLKGeCdrc0hVnI9nsxaBJ6VzuNeypLunRiCN02XiDzxHVVlGJXQzDXTcX4L2KnnyB8Z3WhSbd19G4SrjLjmHXdf9lh2T7j54gkwmkqW5oDbwNx6bqZtZNEbSBGv/15SGmaoDnTTq/r7x4Lbx+1wwlGE1BmEVt+PC3P9t1e/WRZM9/JAVDQVWdztJI25EtwDbsp3Kg5nmT/AHDD2WanwuIMaLu+Z6nklzY5Kt+Z2gXTZbPJMrnelq9Idd4WJsbXDJbiH4evKxxzW0jK+MTQfFw1t5HwXsEzqZ5jfsr2bbBx1EQqqAlQ67/UvzvrZTfsnwOnDhiCDFnwydjVbg2zD781LLRtkb2kSBMqzGSlnWZLh4zqDpcfWUjx4YeTwNniLHbH8BCXRSOifcL9F08yuqupurAEHvBFxj585paS08FpQbi4St6TqI0tXBWxaFmF/wAaWIv+Jbj9k402DyianfTv4fQ+xSqtb2UrZQiPbWRpqGOsp2s8JWdCPskEMD4WOo8ML8NDYqp1PKNHXafsrc7iYhIzhqh6SKnzqMsm7DXKNV5Pb5jx4jnpi8HTYY7K7vRHjy/PmqpEdY3TRwVbo0ieCetEilXjh7QPIgm/y44nxctmiiLTcF3y4LyhBaXh24QpsnV9XWU73/nFufxdk/PDOtiz072dD8lSp3WlB6r9EDHz8LRr3HqFXrnAQi4BYEKO87pNh6A+7HcYJcDyXjtivzbCxVlPNSD6g4+iPFwev3WZbpJ5pr7TViUM0la27JUTKqU6fZUIN5m/avr5DmcZakjdVRtphoxty489dB6e6bzOELjKdzsgbZzLpcyrR1jM9zvyueSjl4X9kDx8MO6yeOiprtFuAHj+XS6GN1RL3kbdMNbuU8MI032LEfdjA/Nh7sJcBizSPkPDTzKv4i+0YYOKKdiMt+j0UEdrHd3m/E3aPzt6YW4lP21U93C9h5aK5Tx5Iw1YHS7mfV0qwg2Mza/hXU+82GL2BQZ5zKR8P1OirYhJljyjitTo7yr6PQx3FnkHWN33YXAPkthipi0/a1LgNm6Dy3+ampIuziAWf0p52YKYRIbPMd0m/BB7R9dF9TixgtL2s2c7N+vD3UVfNkjyjcrp0Y5B9HphK4/SzWY3Gqp9Vfz9ceYzWdtPkae6368SvaKDs47ncrp0hZxSRwPFOFlkIukXO/ANcap545wqmqHyCSPut4n7dV7VyxNYWu16JPZQIetX6Tv9VftdWNT/AHeI1xrqjtBGextfhfZJIcmcZ9k/smNOsQFP1axjkthbQHtDkbEE311xg6gTuk/nXLjz+y0ceQN7myV+2u2kdbAYgjKyzEqwIKlFJAN+NyNbcsabDsMdSyZybgt243Smrq2SMLANV97PberSUKwLEzTIWAJPZO8zNfv0va3PHNXhBqasyudZpt46ABew1zY4cltUaSyiTLRJXJEXMe8VlG4u99UHiVPDhrhM1uWuyUxNr8NfFXnEOhDn2vbjoktCik7zDsBhvBSA1iTol/AHXW2mNmb2sP204n81SINF8x2CZ2TdItFEixLBJFGugsFIHeTY343JPPGbqcFqZHF5eHE/lk1ir4h3QLBUelmiklaKeOINCsesqanUkjet9UCxB4do8MS4FKxjXQvdZxPwnT06rjEY3OIcBor/AEQ5uXjkpyqgRWZSBx3ib73ebjjiDH6cNc2UX1016clLh0pc0tPBW+kPZWJ6eaeOMLMCJGYDVgBZgfTXzGIsJr5GzNie7unT29l3V0zXsLmjVdeijNDLR9Wfahbc/ZIuvzI9Mc45AGVGcf1C/n+aooJc8djuFodIeX9dQTC3ajHWDzTU/C+IMJm7OrbyOnqpatmeI9Fl9FdUJqAxNZhGzIQeat2h/ERixjcZiqg8cbH00UVC4PhynglvtBlUmXVe6rMCp3opBoSt9Ne8cD/fjQ0tRHWU9zbXcJXPG6CTTyKOcjzhK2GonNkqUpZElUcJF3bq47rEEeF/LCaopnUsjIt2FwI6cwmMMwlY52zrapbZHGWqIAOJlj/jGNHO7LE89HfdKof+QeK/RVHWLLvbpvuOUbwZeP5H1GPnz4nR2zcRf1WmurGOEIWzuvH8pUEN+Urn+rZV/wC73YZ00X+ymk/7R8wfZV3yWlazmlHtHlhgrpYToOt7P4XN1+Bt6Y1dJUiWna/p8xoUlmjyT5eq+tp696urci7doRxqNdF7IA8zr648pImwQNB0tqT1Op9Nl7UPdLLYeCaWwuVpRlqbQzmNZZmHexZVUeA3T8+eMxiU5qQJh8AJa0eGpPzTalibEMnHcoW6TG67MaaHwRf6ySxwzwcZKN8nifQKrW96djU2EWwsOAxlt01Sk6Sb1GZwwcgqLbxdiW+FsavCP5VE+TxPolFZd87WJtRoFAA4AWHpjKE3Nym4Sh2wH03OFp/qKUjPlbff5kemNbh5/S4eZeOp+wSap/m1IZwCJtuttRSFqaFf0pS4cEWjJ4Cxvc2F7eIwrwzCzUDtZD3b7c1aq6sRdwbpR1VS8js8jFnY3LHiTjXxsaxoa0WA5JI9znG53XLHa4X2sjDgSL8bE44LRuV0HkcVcyfK5KlnWJC7KhYgG3D8+4c8RTTshAdIbAlSxQmS9gvgiamkFw0UgsRvLYjuIDDHoMUzdwQdNEDPE7kfBWdoNoJ61ladgdxbAKLDxNr+0e/EVLRRUzS2Mb+v+F7NUPltnWXi6q6mPEIp2a2nqxLBBGQ0ekYhsArA3vvGxN9b38MKa2hphG+aTQ75uIV+nqpczWcFq7A130evkp4lDxzSsob7KR9YQR38QO7jirikPbUgmkNi0X8zZWKV+SVzANCU2JYwylTwIIPkRjKNdlIITUi+iVHRVIYK6anbmrD1ja3yJxqsbaJaVsw5g+oSmgJbK5ia88QdWU8GBB8iLYyrXFrgRwKbJYdEMvV1FVATwFwPwOVJ+Ixpsebmijk/NRdLMP0e9hW9tdQJXSyUZsJUhWaBvEs6sD3g2F/PwxRoJnUsbagatJLXD0IP1VmpY2b+X/VuErcqnelqGVwQe3DIvOzAoR6Gx9MaeZrJ4w4G+zh5apPETHIWnjp9lpdGuWmavj00iBkb00HxIxUxaYRUp5nT1/ZTUMZdN4Jh7F5jv1mYxg3AmDj3bh/gGEOIw5KaB3G1vv8AcpnDJmkeEZYUq0lN0jZgYM1p5h/Nxo3pvyX+F8anCYhLQvj/ALiR8glNW/JUNK79K9CG+j1sdipAUnz7UZ8uI92I8Eltnp37jX7Fe17QQ2ZqrdHOVpEkmY1GiID1d+/gzDxv2R43xJi075XCji+I7/YempXNFGADM9bfRnWvVTVlU+hdkW3cACQPQWxUxiNsMMMLdhf/ACpqJxkc6Q8VgbV1ix52kkp3UjaMsbE2AF+ABPuxdoo3Ow7IzUuzKGdwbVgu2Rp/lFy/9c39VJ/44TjBqz+35j3Vz9dDzQBUZ5A+cLVF7wBg29utwWOw7Nt72rDhh82llbh5ht3rWtccTz22S8zs/VZydEfHpGy/9cx/+KT/AMcIv4LWf2j1HumH66D+5L7I89hTNHqpWPVkyFW3WJN9F0AuNMP6mkldQiBg71m8R59N0vinjFQXk6KvTZWczr5xHKo3izqzg9pbgCw48Le7Ej6gUNKwuadLA25qMRfqJnWch+spzFI8be0jMht3qSDb1GGMbxI0PHEA+uqpyNyuLeS5Y7uuVsbM5Iamrjp33kDXLaWIVQSbX8rXxSrasQ07pW622Vmnpy+QMdonxl9BHAgSJFRQALAW4d/efHGDllfK7NIblaFjA0WaEJ9K9JG1H1jKTIjAIwBNrnUHuUgc/DDbA5Hipyg6Eaj26qpXtaYrkapN42az6mBCmBCsZe6rKhcuqX7RjNmCnQ7p77YjmzFhDbX67fl1LERmFzYLbGY08OYQS07MKeIxi5U726BZ7i1yTc3774odhPJSvZMBnIPHjw+ytdrG2drmfCExG6S6Hk0p/wDjP54z38Cq+NvVMzXQc0B5bn8MWbNVXYQMzm+6b2ZDyGvtYey0cr6AQ6ZtPkfZLmTsFTnvojw9JlD3yn/4z+eEf8Cq+nqmP6+HmhXo8qVfNpnS+66SkctC6Nw9MNMWjc3D2tduC36EKnRuBqHEbFafSZVvS1tJVJxVWW3eAdQfMMcVMHjbPTSwu2/NfUKWte6KRsgVXpGy5KiCLMafUEDrLdx9knxU9k/3Ymwmd0ErqSXht9/XdcVsYe0TMVro8VaPLp6xxq1yPEJdVHq1/fiLFiamsZTt4ffW/opKQdlAZDuVn9DrlqmoLG5KAk95L3PxxZx8AQstz+VlFhxJe4ps4yeZN0pOmSmtUwycmi3fVWJ/7sarAJP5Lm8jf1H7JPiQ77Su2z1Ua3KaiktvTQr+jHEkXulvIgr7sc1EYpa+Oo/pdv8Af3UlM7toDGdwq3SRXCKODL4tFiVWkt9q3ZB95b1BxJhERe99W7d17eH5ooq6QMa2FvBFPRLSFKEsf52Rm9AAg/hvhbjsmapDf7QB9/ureHtLYtUK7W0ayZ0scg7EjRg2NtCLcfPDShe5uGl7N25lVqGtdVBrtkX/AOTSh+zJ/WNhQMbqrcPRXP0EPJANXkEMebLSkN1JdVtvG9mS47XHjh6yrlfQ9t/VYnbkeXgl5gjFSI+CMcz2Gy2njMsxdEXmZD7gOJPgMKIMWrpnhkYBPgrj6KnYMzktoIoDNP7RiCSGK17kjVL8/PGjc6XI3n3b/dLWsjL3WFwNkXZVlP8AJqQ1DCOaqkkAijVyN6N13Tu8ie1xsQLjCqeo/XOfCLtYBqbbEFXIoRTgP3cdggmvdpp5XCHed3cot23bsSR3m3fh1EBFGGk6AAX2volz8z3k21XPL6rqpEkChihDANwuOF/XHcsfaNLL2uuY3ZHA8ltVG0UlVURzTkJ1drvEtmChi1h2u0STbXv88U2UTKeF0cQvfgee3lbdWTUOleHu0stnZra2uqK6JOtLI79pCq2Ed7ngOS88UqvD6OKlc7LqBvc7/wCVPDVyyShoOiaWcQrJBKjkBWRgSeQsdbeHHGVp3ubK1zRqCE1kALSDsvzmMfSFljupjxeKYELT2cNP16iqF4WuGNyCptobjxsD4E4rVnbdkTAe9w6qxT9nnAk2WxX5NB/KqU0S3h341YbxNwQGbXjwxRjqpf0LppNHWJ2t0HzVl8LDUCNuyYf+Tyg/VN/WN/bjPfxqr/u+QTL9FDfZL/LMkglzdqYL+gVnG7c8FQ8739rD+oqpo6ATX71h8z7JcyBjqnLwTBHR3Qfqm/fb+3CH+M1f93yCY/ooeSD+j+nVM3mWMWRFlAHHQOqjDbFHudQNLtzl+hKpUjQKlwHBEXS7Rb9GJOcUin0bs/MjC/AZctQWcwflqrOIMvFfkhbo4zHrFnoJNUmRurvybdNwPPj5qcM8WgyFlU3dpF/D80VShkzNdEeK+9vqn6PSUuXjQqivLY8wNB6tdvQY8wuPtqiWr53A/PDRd1ruzY2ELR6F6bSpk8VT3AsfmMVv9QOH8to5X+y7w1ujnJm2xm7JogbpZohLSb66tAwZhzCt2f7D6YdYJKY5sv8AcLeY1VGvZmiuOCAujvMuor4tezIerb9r2f8Amth9itP2tK+3DUeW/wAkuopMko5FZm0tWZqueTiWkNvQ7q/ADFmki7OnYzkP3UVQ7PKSnjs+EhVaQe1DEhPiGuLj9pWxiasukcag7OJ+X7FP4wGtDBuAl90nL1WY083KyN/VyXP5Y0GCntKN8fiPUJdWjLO1ybCyAgHv4euMrYjRNbpObdV8a5nHURSK6jqyxQ3syOQwPju2xsMMie6iMT22335EXHzSere0TtcCqPSNmjTVsi7xKR2VBfQdkEm3C9ydcTYTTiOmbpq65Psoa6UvktfRDKsRwJHL38cM8l9FSBTb6OK0VsIWdFeSlcdW5GoBXs694sR7sZLFo3U0maM2El7jz1T2hk7SPvbhCu1MDZbmYmQEIz9aoHME/pF+J94w1opG1tF2bt7ZT5bFUqgGnnDx+dFc6QMjphEtbBIqibd3YwBZtNSluBsLkeBxDhVXPnNLKPhvc+/2UlbBHk7VvFCFLk800TzRxFkjIDFRfXwHE24m3C+G8lTHHI1j3WLlRbC97S5o0W9shtTTUZ3jSFpbbpkWQkkc+y5st+dsUK+hnqhl7Wzb7Efcbq1TVMUW7dVl7VZ6aypeUbyoQAik+yoA0001Nz64t0NGKaEM3PHqq9RUGR5PBY4492LvBVwFYzCiaF91ipuAyspurKeDKe44iimbILj0O4PVdyRFjrFeZfQyTyCOJSztewHgLnHs0zImZ3mwC8ZG55s3dFEXRvVld92hjXd3jvMSVFr6gLa/rhU/G6XNkaC7hoN/O/2V5uHSbu0CqbC5PJV1W8kpTqd1zJa50IAHHmAR5DEuKVLKenIc2+bSy4pIXSyXvsnlLIFUseABJ8hjEAFxsE+JsLpT9FMZnrZ6g/ZJ175Gv8hjVY27sqZsPUegCU0AzSucU155N1WY8FBJ9BfGWaC5wA4psTYXSu6I4+sqamoI+rb9994/wjGmx45IWRjn9Bb7pVh+r3vRrtDIs5koeb07OfDUBP8Amuf2cJqQGJoquTgPf86phJZ94zySUyCYxVcDcCsyX/fAYe64xs6iMPp3g8j9LhIILtlHiu219f11ZUSX03yB5J2R8sR0MXY08ben11XVU/PMSmxsBSrSU8MDaSzK0xH7g18gyDGWxOR08rpAe62zfr+6cUrOzYGHc6otwrVtCNbmKLmbUso7FTTKBfgWDS6eq3HoMNIoXGiE7N2OPppr6qm6Ron7N3EJXbSZI+X1QGu6GDxP9pQwI9RwP9+NNSVTKuC/HY9CfslU0JgkF9l32Ny/6RmMakXUOZD5Kd4fG2OcRmMFI48bW9dPdd08eeot5o4/la2flL9lohEfxBTIPzwlNPfCb8Qc32V/tbVeVedMWX70EUw/m2Kn8LgfmowYDNlkfHzF/T9rrnEmXjDuSCtq84eohoiSbLF//RWKMfOwB8mw6oaZsMstuJ+RFx9/RUqqYvYwhDWGQHJULr3HtkXUx6EBHvQ/UWqpUvbejvbvKsPjrjPY+y8DX9fqmmGO75CKulGnp2pLzPuupvDzJa3sgcwefdoeWFeCPmbUWjFwfi91crmsMXe8koqFkZ41nd1hU2O7qVUm7bo8T/brjWyhwacgBd10uepSSMguDZDon/kQgECClKdSB2dw6evj331xgartjKTPfNxutLHky9zZCnShSU60zNuwidiCpO6HIDDe3eZOGuCyTumDbksHmOip1zWdkdrpREc+V7X8ca4ONtdCkVja5Vikg6wFEjd5Tqu6eCjU9kDU+JNgMRyPDe842b+cVIxuYWAuVXTjrwvrb8sS5RZR8dUUdHDt/KMXVXAIYMCQexbW+g52OFWMBv6R2fp6/wCFeoj/ADu4NEcdKW0Ahp/o6n9JMNfCO/aPr7Pv7sJMFo+1l7V3wt+v7bq/XThjMo3KtdGWSfR6QOws81nI7lt2B7tfXEWMVImnyt2bp58V3RQ9nHruV99JebfR6JwD25v0a+R9o+ig+8Y5win7WoBOzdfb5r2tkDIj1VbooysxUfWMLNM2/wDsgWX8z64lxyo7Soyf2i3nxXNDFkiueK0ekPMOpoJjfV16seb6H4XxXwmLtKpnTX0UlW8MiKzOiSg3KLrLayuT6Kd0fI4sY7KXVOT+0fM6qKgZaK/NZmW5tvZ/ICdCrRL+wu98w2LM1MRhbelnept7KNkt6wjpZCe2dAKbMZLaKWEy/tdo/wDMDhvh8vbUjSeWU+Wn0VKpZknJ81a6PNljVy9dKP0EZub/AF3vfd8hxPuxXxev/Tx9mw94/ILujp+0dndsjHZ3OPpmazuhvFFD1aHv7YJI8zf0Awpq6b9NQMY74ibn0V6KXtJ3EbAI5wjzFXrJZdMNCytT1KXBHYLDiCDvIb8td7GlwGUFr4Trxt8j9krxBhGWQKzlOYw5zSmmnISpQXU95AsHQc/vL44inhkw2btotYz+WP2K7jkZVR5HbrP6McseDMaiOUWkSIj0LrqO8EWN8WMYnbNSsew3BI+hXFDEY5XB24Q7SZnvZss/fU/Atuj4YZyU4FF2fJv2uqbJD+pzdU5tostFTTSw/bQhT3NxU+htjGUs3YzNk5fTinkrM7C3mlJsdlsdWZKKclHUs8TDirgbrqRzHBrfdONbiE76cNqItRoD1G4P2SemjbJeF+42VTaPYypowGYdYltXjBIU/eHEefDE9HikFSSAbHkfz5KKejfFqdQh3DFU1MCFo7OVvUVMc29uiM7x1PaFrFRbiTe2KtXF20To7b6fv5KzTPDJA48EQ5dQ1GdVTSSMViQi/wBxTqEQd5tx9TyGF00sWFwBjRc/U8yrLGPq35nbBH2e7C01REiKvUtGu6joOA7mH1hfXv8AHCKmxaeF5JOYHcH7ckxlpI5G22S7rcgzDLWLxlwg1MkR7Nvvry9RjQRVdFWtyvtfkRr5JY6CenN2nRZ1fn5q5I2rSzrGpA6oKrG+upOgueYHpizFRimYW0+hOuuo/ByUTpzK4GXYckUZTtxSMgp6ijRKdR2d39JY3HEbo7yS3G/nhZPhVQHGaKUl/G/d+6tx1sR7jm2Czs92yW0kNFDHBGzG8iizMDbeIFhub1reWLNLhj7tkqXFxHA7D3so5qxurYhYc1iUj0ch3ZUlg+/G2+oPijC9vJsXJP1LBdhDuh0PqPZQNdA/Rwt1UhrFpbtTTM0pYDf3Clowbke0dWIW/gCOeBzDPpM3u8r319OAv5+C8D2xaxuuURbJZTJmlW9VUkGNG7QvxIHZQC+ijQ/+zhdXVLaGAQQjvEafc+Ks00bqiTtH7BN+9vDGRGqdJQZ9UNm+ZLBGT1KXUMPsi3WP6nQenfjW0zBh1IZX/EdbdeA+5SeQmpnDR8ITegiVFCqLKoAAHIDhjKFxcS47lNxolZ0o1xqaqCiiNyrC4H23sBf8K6+pxpsGh7GB9Q7j9B7lK613aSNiCZuWUSwRRxJ7KKFHoMZuaV0sjpHbk3TNrQ1oASKy2vtmazX41JPozkfI43EsANEWf/z9AkEb7VGY80YbaZG1bmqQpoBEplb7K7zfE8BhRh9UKWhMjuZsOZ0V6pgMswA81w232mjp4voFFZQo3ZGU+yOagjix+sfPmdOsOoJJXfq59zsD9fDkFzVVDY29lGtXoeyspTyTMLGVrL+BRa/q297sVcdnD5RGOH1P7KXD47Rlx4pgWwjTBZe0uTrV00kDabw7J7mBup94xYo6k00zZRw38FHLGJGFpSCdZaWci5jmibiORHMd4PxBxuwY54ubXfmqzhDon9Qm1sPncVdIszdirjjKOo4OhZTvW8CB5XPfjK4lSyUjTENYyQR0PJOaWZs3ePxBKSN9ycE/Vlv7nxq3AGO3MfZJ/hl809lzncq/o8pFpVDwHvto6HxGhHeD4Yw5pc1N2zB8OjvsfstCZQH5T5IA6QcvehrUrYdBI1/ASAdoHwYAn97D7C5mVVMaeTgLeXPyS2sYYZRM1MvLK2KrgWRe1HIuoPjoVPiNQcZuaGSmlyHQtP4UzY9sjbjYpbbYdHRiXrKQM6jeLxk3ZRxG59oAXFjrw440lBjXaHJObHSx4HxSypoLDNGl7jQWvolSmPSL7rxX8mzKemczQMVK23ja62J0DjuJ0/sxXqYYpm9nKL/XyViGR8ZzN4JqbPdI9PMAs/6GTvPsHybl5HGVqsFmj70XeHz9E2hr2P0doVU6W6l2pYzGQ0DP22U31+oNNLX+NsS4ExrZ3ZtH20v81ziDnGLu7cUqMawBI1Me2QpgQpgRdW8oEJmT6QWEN+2V429NfdiGo7URHsbZuF1LDkzjPstTP8qek7UMpemnHYkRtGUG+61vrKR/jUYp01QKj/kbZ7dwdweY6FWJ4nQ6xnulbGYbdO9BFTIWM7LuStbW190Be9nGlx8zinHhTGVTpnWyDUDr16BTvrC6IMbuUbdHmy/0OHekA6+TV/uryX04nx8sJcVrv1EmVnwt+fX2V6kp+ybruVs7SZwlJTvM/wBXRR9pjwA9fhfFSkpXVMojb+BTTSiNhcUB9F2UNNNJXzaksdwnm7E77eQ4D17sPMaqGxximj8/AbDz3VChjL3GZyKKLOjU1kwQ/oKVSCRweU/9qAMLcyb8hhbJS9hTMzfHIfQe5/N1cbLnebbBJbJVLTw24mRP4hjY1JHZOvyP0SGIEyAdUyOkXahad3hptJ5AOukHFVA7Kg8jYnyv3nGdwmhMzWyTatHwj6n83TSsqQy7WboA2ayR62dYU0B7Tt9lb6nz5DxOHtZVMpoi93+TyS2CF0z7eq/QVDSrFGsaDdRAFUdwGMG97pHF7tytG0ACwXfHK9XhwIQDtjs+lfLKiWSrhUFb8JY2Gl/Jgwvy9cO6CsdSRtc7WN179D/hUamnbNoPiCV8Ms9FUBgDHPEeDD4HvUj340zmxVMNjqw/Pr4pQ0vgffay6bRMjzNLHokv6RR3E+0p8Q1/hgpQ5kYY/dth7fJez2z5hsdUedJXbo6GqQkMu6Qw5b6KwPndRhDhAy1M0LuvyJH0KY1pPZse3gt/KamPN8vKyaPbde31XHBh56N6kYoTsfh1VmbtuPDiPsp43NqYe95oN2RziTK6p6Wp7MbN2jyUnRXH3WsL/wBxw4rqZtdAJotTw682+SpU8jqd/Zv2TL2iz+KjhMshvf2FHF2toB/byxm6SjkqZAxnmeSZzTNibmckx/JlVXmeqjhG7feYILC/MIPrEDU+vM2xs/1EFKGQPd0F/vySMxSTkyAK9sVFl8sgWrDLJfs3a0THx0up8CbfLEGIvrGMzQWt4d72PpdS03YOd3xY/JN3LsjpoA3UwxoHFmsB2h3HvGMlLVzy2zuJsnLImN+EIWz/AKNIJSXgYwOfq2uh/Z4r6H0wzpsclj0mGYfNVJqCN+o0KDanYbMafeWNS6MLN1TizD7yEi/uOHDcVo5rFxsRzH3VJ1JUM0bqCh6uymeEXlikQXtdlIF+6+GMNRHKe44HzuqkkL2fE2ypb2LChsvcC8UwIXjY8Oosum7oy2hzamFLHQ0adaAQxlYG++2p3B9o8O4XtrhLSU8/bmqnNuFug59Ewmlj7MRRi/VUnyqrytoKpo11sRvDeCk/Vf7JtwI/LE4qaeua+AH008xzXHYyUxEhF03Nndo4auDrUIXd/wBIrHVCON/DnfGSq6GWmk7Mi99jzTmKdkjMwS6zarfOq5YYbinj+tbgObm/M8FH9+NFFE3DKYyP+M/mX7lLXvNXIGN+EIn26zVcvokp4OyzruR24qigBm89Rr3m+FmGU5rKkzS6ganqTsFaqpRBEGt8AsvYG0OU1U3f1n/Ku788WsU/mV8bPBRUYywOceKX+QVQgkE5sTECY1POQiy38FvvHyA54f1UfaNMfPfw4+Z2S6F4Y7OeC+8nyieunKxgs7Hed24C5uWc+824nliOoqIqWLM7bl9h5fuvY4nzv0801dmKOOknWipzvMqmWqkI1JIsi+F73A5BfHGYrJX1EJqJdAdGD6n5WTiBjYz2bfNGgwnCtr3HqFMCEFdIdJLH1ddTkiWnvvjk0RIuG7wLe4k8sN8JljfmpZR3X7dCqdUHNtK3cKpDUUOdxhXtFUgd43x+E/zieHyxM6Orwt92d5h9P2K4DoattjoUA7S7KVFETvjfivpIo7N/vD6p8/fh7RYhDVfCbHlx/dLZ6WSLQ7IqMwqcgsNWp7A68Nxv/E4V5exxXXZ/3/dXbiWk04LH6Lc16msEZPYmBW3LeGqn5j1xcxuAS05eNxr5cVXw+XLJl4FMLbnZNa6O62WdB2GI4j7LeB5dx9cZ7DcQNK+ztWHfp1CZVNMJm9UqKWIyVMUFdK8SxkRnfudxQfZHJQeG9wtY41bnBkDpKZocTrppfr18OKUNaXShkp2T3y+ljijVIlVY1HZC8LfnfjfnjDSyPkeXSG5T9jQ0WahTa/YCKqvJFaKY8Tbsv+IDgfvD44aUGLvgsyTvN+Y8PZU6iibJq3QoMpM8zDKW6uZGaMcFkuVt/u5OXly7sOZKSixBudh73Mb+Y/PFU2zT0xs8XCNsn6RqSawkYwN3Sez+8NPfbCSowapj1Z3h039FeirYnjU2RXTVccgvG6OO9WBHwOFr43sNngg9RZWg4EXBQZ0vn/M0/pV+TYcYCR+od4KliP8AxLOyvKzPkQ6qNWlKvY7oLECVrgHjewsMWKio7LFDndZunHm0LiOMvpNBr4dUsXQqSGBUjiCCCPMHUY04cCLgpK5pabFfOPbLxXMnyySqmWGIXZu/gAOJPgMQVFRHBGXvOgUsULpH5QnJspsRBR2c/pZv1jD2e/cH1fPjjG12KS1PcHdby9zxT6ClZD1PNEGZRRtE6zBTEVO/v+zbne/DzxQidI2QGP4uFt1YflynPskV9BMlVJBl7SPG/ZHEXTQnfI4oDzPHT13HahlOJasAEeevTr0SAszSlkN7FOPZXZ+OhhEakFzrI50LNw9B3DGPrax9VLmOw2HROYIGwtsEpukXNfpFdJY3WL9Gv7PtH96/uxq8Kg7KmbzPeP2HolFdJnlI5Ldzaf6LkcEP16g8OdmYyE+7dX1GKMDRUYm+Tg0fa3uVae7JStbxKp7L9Hks9pKkmGLjunR2Hr7A8Tr4YmrcZji7kXedz4D3UUFA5wzSaBbGd7YU1DEafLlQtqC66qp4XJ/nG/x4YpwYbPUvE1Xe3Lif/UKeWqjhGSIaoh6O8leCnMk1zPOd+QtqfugnvtqfEnFDFKlssvZx/AzQfcqzSQljbu3KLMLFaUwIUwIXzIgIIIuDoR3jBe2oQklt3sm1DL1sQPUMboVveNvsk8teB9PPZYZiDapuR3x8evX3SOqpnROzM2XbIukWeMblSBURnQ71t63de1m/a9+OKnBoZDnhOR3Tb9vJexV726SahFOy0FDUGb6JIUSeMrNTNxBINmUX0tdhpca6WthZWyVcIYZ23LCCHD6HnwVyAQvv2Z0PBK+sp5KSoKHSWF9D4rYqfIix9caeORk8WYatcPkd0oc10MnUJp5htM9I0VTrJRVIBK8Wici53fA/ZPMG2MtHRMqGuh2lZ8x1905kqDHZ+7Sr20WztPmkKzRMok3f0co4H7rjmPiMQ0lZLQSGKQd3iPuPzVdTQR1DbhBWV7Q1eUydRUoXi5KTy74m5jwPww5no6bEGdrEbHn7j881QZPJTOySahM/ItoIKxN6Bw1uKnRl/EMZqpo5qY2lFuvBNYpmSC7Sr9RAsilXVWU8QwuD6HEDXuY4OabFSEA7oQzTo1o5STGGhJ+wdP3WuB6Ww2gxypZo+zh139QqclBE/bRDc/RdUxkmCoQ+e8h963wzZj0DhaRh+TvrZVjhz2m7HLE2lyOvp4gapy0ZYADrS/a1tofXFyiqqWZ5EQ1t/bbRQVMU7Gd91wrORbO5lUU8bQS7sBvuDrSoHaIOgHffEdVWUMMrmyN72l9L8NNfBexU072AtOnir56LaplLPPGZLaDttc+LEXHnY4g/j8DXWaw28h8lIcNedS7VDEey1W03UCBw97XIsvnvcLeOGX6+nbF2peLfP0VMUkhfksm3sTsklClzZpnHbfkPur4fPGTxHEXVb7AWYNh9ynVNTCFvUq9tFtNT0a3lftEdmNdWbyH5mwxDS0M1Uf5Y058ApJZ2RC7ilrVV9bnUvVxDcgU6i/ZXxkP1mt9X/wB40bIqXC2Z3m7jx4nwHAdUsMktWcrdAjmioqTJ6Ysx1PtOfbkbiAo+Q/8AeEcklRiU2UeQ4DqVfYyOljusLL8/kqI58xn7MMAKwRDh1lrbzfabtBRyBJt34vzUjIXso4tXO+I9OXQaXULKgua6V3wjYJe5Dlj1lSkQ1Ltd27lvd2/xzIw+qqhlPCXnhw+gSuGMzS/VMbaTaGgppw9jUTRIEjQEFIrePC5011PljPUlHVzxEfA1xuTxP55JpPUQsdc6kIE2h2vqau4kk3Y/1aaL6829cPKXDoKb4W3PPc+XJLpquSXTgibo52JLlaqoXsCzRIfrHiGYd3Agc/mtxbFMgMER14nl08fordFSX7702BjLJsvceoUwIUwIUwIXKogV1KuoZWFiCLgjxwNJa4OboV4RfQpS7VbAbsj/AEI75UBmgJ7ahr2KE+0uh8dCNeGNXRYvdg/UC19M3A+PIpTU0OpMfogZg8T6hkdTzurAj4g4dEse3nfz/ZLbOjPIrWrc1+mKvXkCdBZZTwdeSydxHJ+HI9+KsVP2Dj2Xw8Ry6j29OSsOlEze/wDEOPPxRLsTMtZSTZdKbNq8J7rG+h8G18icLsSY6mqG1jBps788FapT2kZgd5LB2b2gmy2dlIJXe3Zoj3qbEr3MO/n7rXqqjirYgBva7T48+n0VaCd9M/KduKcIFLmVODZZYm7+Kn5qwxkbz0U2mjvr7hOv5c7OYQBnPRzUU7dbQyM+7qBvBZB5NoG+Hrh/TY1DKMlQLX8x6akJfJQOYc0RXOg6Q6ulYR1kW/b7QKSf+Le71x7Jg1NUNL4Dbw1HuF4ytljNpQjDLOkShl0MhibukUgfvC6/HCmXBauPZubwI+m6uMrYn8bIjpsxikF45EcfdYH5HC98MjPiaR5KyHtOxQd0v/6mn9KvybDfAD/uHf8AaVTxAfyVodGWmWwft/8AVfFfGj/vX26fQLui0gF1v1WaQxi8ksaD7zgfniiynlebNaT5KyXtG5Q1mPSNRR3Cu0p7o1Nv3jYe6+GEWC1T9XDKOvsLlVpK2JnG6FKrbivrWMdHEUB+wN5vVz2V/wAa4aswmkpW56h1z1Nh6blUzWTSm0YV7IujJmbrK6QknUorXJP335+nvxDU46AMlMPM/YLuKguc0puUZZpmNPltPcgIg0SNBqx7lHf3k+uE0ME1bNa9zxJ4K897IGXOgSYzbM6jMqkX1djuxRj2VB5D5lvPGxhgioYLDbcnn4/ZI5JH1ElueyIukGsSCGHLoTdYgGlPe3IHxv2j5jC/C43Syuq5P6r28PzRWqx4Y0Qt80KjMzFG0UBKhx+lfgX+6OaoNdOJ592GfYB7w9+pGw5fv9OCp9rlbkZ5lcsryeepIWCJn8QLAebGyj347nqooBeRwHj7brmOGSQ90XTF2T2JghnVagiaoC75jXVIxwBfvJN7X7ibaXxnq3FJZIi6HusOl+JPG3TmmtNRtY7van6JlAYztkxXuPUKYEKYEKYEKYEKYELB2nyV5gssD9VUxXMb94PFH70buPA2PLFyjqmxEslF43bj7jqP2UUrC4XabFBL7ZwuxhzSiHWIbFgoax77HtL5qTfDluGysHaUc2h4Xt+3ql/6tt8s7dVDl2Rz6rN1JPIuy29HFsembFY+65ub5/RHZ0j9jZcIdkqZXWSkzSISIbrvFDb1DDvtw547NfOWls1MbHe1/ZDaaMOzRv1V7anZc1qCeNofpQFpFjcFZbcGHDdbwPlfS+IaOu/TO7JwPZnYkajp1C6qKbtRmFs31Qdkec1OWTHsst9HikBUN7+fcww2q6aGuj3vyI1sqMUslO7UeSbmz+2NNVgBXCSHjG5Ab0+16YylVhs9ObkXbzGycxVMco0Oq2KyhimXdljSRe51DD4jFSOZ8ZvG4jzspnMa74hdC+Y9G9FJqoeI/cbT3G4wzixqpZo6zvEKo+hhdsLLAn6JyDeKqt+KPX3qw+WLzf8AUAIs+P5+4UBw3+1yrz9GlYRu/SUZe5i9vcbjEseO0wN8hB8ly7D5CLZlIejOrtY1SKo5AuR7tBgdjtMf/rJPgECgktbMrFN0S31lqv3I/wA2Y/LEcn+oh/TH6n2C6GGji5EOXdHVFFYsjSn/AHjXHuFhhfLjVU/4Tl8B91ZZRRM4XRRT0yRKFRVRRwCgKB6DTCt73PddxueuqshoaLAWQ7tFtzS0oIDCWTkkZB1+83Bfn4YYUuFTznUZW8z7KvNVxxje5SpzCpq8zn3yjOeChQdyNfM6KO9idcauJlPQx5AQPHcn6noEoeZah97eyL9ncogoEZ2rKUVbCylnVliB47ovdm8dO7hxT1VRNVvyiJxj46WzewV6GOOEfEMypJlOUhi09e87k3Yi4ufHdBPxxOanELZYoQ0fnP2UfZUwN3uuVaGcZJB7FP1pHfHvfGTTEQp8Ul0MmXwNvou+1pGDQXXn/wBcVVW4p8vpxFf63EqO86bqD34P4XSwNMtS/Nb08OZ+S8bVyS9yNtvn9kebMZGKSLd3jJIx3pZWuWdu8k3NhwAvhFWVZqZM1rNGgHIJhFF2bbblbOKylUwIUwIUwIUwIUwIUwIXhwIWFtNsrBWqOtWzgdmRdGH/AJDwOLlHiE1Ie4dDuFBNAyUWcldnPR3WQElFE6cintW8VP5E409PjNPKBc5T1H3SqTD5G/DqhappHjNpI2Q9zqR8xhmyVr9Qb+Buqbo3t3BXzDAzGyKxPLdU/kMdOeAO8beK8DX8LoiochzKUWWObdIt+k0FvJ+HuwukrKON1y4A9NforccVSdvmtan6MpFXfqp4oUHGxLW9TugfHFR2OMJywtLj6e6lZh5Gr3WVldp6ahIWCoq6kryLgRnwO8Lkfh9+Of0M9ULyMYy/TX88VJ+oih0aSSqFd0mVkhtGI4r6DdXePh7XE+mJY8CpYxd9z52+nuoX4hK74RZbFDFnciGSSpWnS1yZhGCB5CM29bYqSuwtj8jI8x6X91MxlU4ZnOssyLbutimESyx1mthuxntHuXdVSfOxxYfhNNJGXlpYfHb5n6qMVkrXZR3l8123de8xjLx0mvBk9n8RZWNj32x1FhNI2POAX+f7j6odWSudl+FaclFnW51sdWkynUdUym/kDGFOKrZcLzdnJHlPUH3upSyry3Dr+Cw6fpCzCFisjq5U2ZZIwCCOIO6ARi+/B6OQAtFr8QSR91WbXTMNnK3LtVS1ptWCoiv9aKVjGPNOQ8gcQsoZqcXp8ptzaAfVTfrI5RZ9wrP+TaOZN+jq0deW8Lj1KcPdiMY3JG61TGQfz83Q7D2v1jcsnMNhsxRd0r1ijgEkuP3Tb5YtR4rRPde9j1Fvz1UMlJUDTdYcuz9Uhsaaa/hGx+Qti+2shcNJB6hV3QSjQtK+6bZurkNlppr+KFfi1hjmSugZq6QeoP0Q2nldoGopyToxmcg1DrEvNFO8/ryX44VVOOxtFoxmPPYe5V2LDnHV5TPyTJIaSPcgTdHM8Sx72J1OM3U1MtQ7NIb/AEHgE0jibG3K0LQtiBSL3AhTAhTAhTAhTAhTAhTAhTAhTAhUM2y/rlsHeN1N0dDqp8jowPMHQ4lgm7J1yAQdwfzRcuBI0QXX7X11Ad2sp0kTlNFdQ3ne4B8DbDiLDqSrF6Z5HMHUj6H6qi+olhNntuOa5jpYht/q8t/xL/bjv/49L/ePmuf4kzkVl5l0qzMCIIUT7zksfcLD54tQ/wCn4hq9xPQaKJ+JuPwhBWa5tNUtvTyM55XOg8hwGHMFNHA2zGgBL5JXyG7iu+RZBPWPuwpcfWc6KvmfyFziKorIKdt5Dbpx8l1DTvl0aEepT0eSKGc9fVkaDTTy+wvidT8MIy+pxM93ux/nqfkmQENILnVyxqSmrs7k3pG3KdTqQLILckW/bbxPD4YtvfS4WyzR3/mfE8AoWtmqzc6NTO2e2dgo03YU1+s51ZvM/kNMZuqrJal15D5cAmkMLIhZq9z7Z+CsTcmS/cw0Zfwn/AxzTVctObxny4IlhZILOSur8vrclk6yF96Anja6G+lpFvofEWvpryxpo5qXE2ZJG2d8/I8krcyWlOZurVuJNRZ2u646isVdDzPkf5xfDiPDFTJVYWbt70f56H5KYGKrGujkE7QbKVNGT1iFo+UiaqfPmvrh3SYhBVDunXkdD+6oTUske4uFk0dU8TB4nZGH1lNvlxxYfGx4yvFx1UDJHMN2myLst6TKyMAOI5R3sCG96m3wwrmwKnee7ceB0+furzMRkG4utX/K01v9WW/9Jp/Dimf9PNH9Z8h+6l/ienwq3lWe5pmJHVIlNAeM26Sf2Sx7R8hbxxDPS0NH8ZLncr+23mVLHNUTbCwR1k+VJTpurdiTd3c3Z25sx5n4DgLYTTzumdd3kOAHIK+xoaLK/iFdKYEKYEKYEKYEKYEKYEKYEKYEKYEKYEKYLIXxLCrAqyhlPEEXB8wcetJabg2K8IBFihHM+jmilJKq0RP6s2H7puB6YaQ41VRixOYdfdVJKGJ/Cyyf8k0P/wCTL+6v9mLX/wAgfv2Y9Sov4azmtbLujmiiILK0p/3jXH7osMVJsaqZBYEN8B91Kyhhbra657b7SDLokigiCu4O4QtkQDyFifu+uJMNojWvMkrtBvrqfzmiqn7BgyjdBOxeysmYSGeoZjFvdpiTvSt3A93efQeDjEMQZRsEUQ71tBy6+3qqFNTGd3aP2TlpadI1CIoVVFgqiwA8AMZBz3PcXONyeKdBoaLBdseL1TAhcqmnWRWR1DKwsysLgjxBx0xzmEOabELwgEWKTm3Gxr0TdfTlupvfs33ojfTUa27m5c8azDcSZUt7OX4uPJw/OCTVdKYznZt9EW9HO1clYrQzIWdFuZbdlhws/IN89cK8Ww9lM4SRmwPD26fRXKOpdKLOHmtfMdhqGY3MCqe+PsfBdMVYcVq4tA+466qV9JE4bLKPRfR39qb98f2Ytfx6p5D0UX8PhWnluwtFCbiEOw5ydv4HT4YqS4rVSf1W8NFKykiZsESKoA4YodVZX1gQpgQpgQpgQpgQpgQpgQpgQpgQpgQvL4EL3AhTAhTHiFMeoUwIUwIVPNcsiqYzFMgdG4g/MHiD4jEkUz4Xh8ZsVw9jXjK5daOlSJFjRQqKLKByAxy97pHF7zcletaGiw2XbHK6UvgQvcCFMCFzniV1KsAVYWIPAg8QcetcWnM02K8IB0KrZVlkVNGI4UCIOQ7z3k6n1x3NPJM/PIblcsY1gytV3Ea7UwIXmPEL3HqFMCFMCFMCFMCFMCFMCFMCFyqELKQrFSRYMACQe+x09+PWkAgkX6IKUu0u1tfSVTwCoDhSLMYlvqAdbDxxqKTD6WohbLktfqUpmqZY5MgKZmW0sqxkSTtI7DRtxRu6cgBY6664zs8kbnjIywHU6pm0G2pQ7RfTWrZKdqv9HGiSbwiTebeJFjpb6p18sMJP0opmzCLVxI3Olv8AKgb2nakE6BGgOE6tKE4EJe1GbZiM2ESq3UbwG7udjq7atvd/HnytbD5tPRGgzk96299b8rKg+ScVGUDuoo2q2gSigaVrFuEaXtvtyHl3nlhbQ0bqqXINuJ5BWppRG25WtBJvKp7wD7xio4ZXEKVdL4LoUvjy6Fg7aTzRUzzQS9W0SliN1WDeBvw9MXsPbFJMI5G3v1IsoaguawubwWL0Z7QT1gnM7BtwqFsoFrg34YuYxSQU+Tsha9+N1Xop3SglyL6+B3QrHIY25OFDW9DphRE5jHAvbmHLZXXAkaJRVe3lfTztG7pJ1blWG4AGANjYjUX+GNWzCaSWIODSMw012Sd1bLG/K7gmlQ5gtZTCSCQrvjRgASp5gg6XHCxxmZITTTZJG3t801Y8SNu0rE2dkrHqqhJqkFKeRVAWNQXDLvdo200I4c74u1Qp2QMcxmrxzOnDRQQmQvcHHboi++FV1bUJwEoWFle0aVFVPTxgFYFW7g8XJYFR+G3Hvv3Yuz0Toadkr93E6dOfndRRyh7iBwQxPnGYjNeqCN1G+Bu7nY6uwu2932uePHS2GTaWi/QZ7963PW/KypmSft7W0TEvhAExUvj1Cl8eXQpfBdCl8eoU3sCF7gQpgQvDgQkV0jf7Sl80/hGNphX/AEbPP6pFV/8AUJ4w+yPIfLGLf8RTwbIYMRfMatVdkJpYrMtrg70mouCPeMNM4bRxEi/edofJQf8A2u8EFbKZ9mNVUmBanirXZ0U7oBALKABdu4E21w3rqSigi7V0fHYG3lfXRL6eaaSQszLts5nlVBmRpZp3mUuYyWPO2jLe5Xy4a45q6SCaj7eNgabX0+h5ruGaVk/ZuN17/L9XHmgpTUu8QmVbMEuVNjY2Xxtjz9HTyUXbCMA5b8fdBnkFR2ebRZPShDIlZaSUyXXeQEWCKSeyovbkNeeLeDOY6mBa3LrY9TzKirge1AujmuzCXLKQyyztUs+6sSsqqFYgn6vEW1PlhIyGOuqOzYzIBck3Jurr3GnjzE3KwpamrXLhmH0uUzFw25cdXuF90LucPG+LwjpzVmk7IZbWvxva+/yULnyCHtc2qv5vt+Rl8M0YAnmuveFKaOwHPlYHvHHFeDCP925j/hbb57D85LqSttCHDcrNegq3yt6p6yR+sjLPE/aTqydN3mrW1uNOXji0JqeOubAIgMp0I0N/uFwWSmAvLt1a6F/YqfxJ8jiHH92eaMN+FyZmM4miXM2zC10NUBYTJVSmNvddT90/A640Ir3Uskf9pa24+/kqD6cTNcOIKEtjNony6oaOUERs27Kh4qw03gO8c+8emGdfRtrortN3bg9OSo0s5gfkdsjqPN+oOa1MYEm60bLY6G8K2Nx9XW9+7CY03a/poXab/U/NMBJlMjh0+iwKevqKqgqKs1dQksROiEJGQLEBQBroeJJN8XjFDDUspxE0tdzFz5qAPfJAZMxBVrJs8qa3LanemKSQ3vIoG86bpO7y3TpbeHLEU9LDTVsdmXDuF9Ab79fBexTSSU7jfULD6MqGaZ5xDUtTkKhYqitvAlvtcLa+/F3GJYYmt7SPPqdyRrpyUNCxzibOstKHaCrTNRTGod4xMEswTUeNlGK76OndRdsIwDlvx9122aVtR2ZdcK7tDtPNUZglDTyGJN8I7p7RIuWseQAFtOYPliCkoGQ0pqJW3NrgHbpopJZ3Pm7JhsOK+My2gmyuuELSvPTsFJEpuyhjYkNxNrXsePxx7HSx11NnDA1+o02v1CJJnwTBpNwVx6Rs+qqWpAhqXEciBwtkIXl2brw0vrfjjvCqanng/mRi7Tbj7rismkjeA12iq7YVmYU60871ZBlF+rjG6qWAIvr2731uMTULKOUvjbFo3idSfZeVL5owH5t1qbVbZTrl1I8fYlqV7Tr9XdA3t3uJJ07sVaLDYnVUjSLhmw8fZSz1LhC0jcr6oJpWFNNS1s88RlQVEbnedL6XNhvBb8Rw4Hhjx7YwZI5omtdY5SNAenK/z4L2PMQ0seSOKZAxngmC9x6hQ4EJG9J8JTMXYjRlRh4gCx+IxssHcH0jQOFx87pHWjLPdOihqFeNHU3VlBBHdbGQlaWPLXbp0wggEIdyOcTV1dKh3kVY4d4cCyhmYA+G8MMKlpipYWO0JJdbodB9FAx2aRzhtsgTor/2i/8ARyfxDDvG9KTzH3S+hH88rz/7/wD8R/249B//ABf/AI/dA1rPNfNf/t7/AIhfkuOov/1n/iV4/wD6tffS9/rq/wBEvzbHGBXNNYf3L2v/AOZpW50rEPSQ7pBMToZAOKh42Ckjlc6euKWDBwneCPiBt1sRdWMQF4xZc+j/AC6gqqW0sSGWO4kDMRcXuGtvWtbn3g46xSprIprxuOU7WA9NkUgikiAcNlkdIdLAIaZ6RN2nDSpcA2LXXUX4g7psedsW8KklL5GzG7+6fL9r6qtWtblaWDTVEn05G2fvvAfoOr/bB3bedxhc6J38WsB/VfyVvOP0l+llU6Fz2an8SfJsSf6g+KPzUWG7OTLxnCU0Q7sadKr/APal+YwxxHeP/tCgh/q8VhdJmyPXqamEfpUHbUfXUcx94fEad2LuD4j2R7CQ907dD7KvW0vaDO3dYfR7m60tBWzMN8KygKfrErYDy/LF3FKc1FRDG3Q638jqoKSTs4XOOqqCsWro6qeqmXeS6wU6ncRWNiGCC28e4m/PE/ZOp6iOOFmh3dubcr8Fw13aROc4+AVjYBh/J+Yi4uUNv6tsRYiP91Bbn9wvaT/geF9dD1QsbVbuwVVjQkk2AF31OPMeY54jawXJcfsu8OsA8lUnN89/4kfIYmtbDRf+1R71l19ZfA0OfKH0/TufMOrlffcYJZBLhhLP7R8iERtLKuzl99K6mSvSNdWMaKB4sxAHxxFghy0pcdrn5cUV4Lpg1fHS2m5NAp4rTge4kY7wM543nm4or299q1elj/QUXkf4FxWwX/kl8R9SpK/WNpVujp6efLaCmqAQZgRFILdiQXtz58Lc+HdiKR00VZNLF/Ta45hTBsb4Wsfx2QhNRVWU1sYBuSRuleEiFgCCPW1jwOGrZYcRpzcacb7g2/PFUSySmlFv8p7jGJT1e49QpgQsnP8AZ6CsQLOl7eyw0Zb9xxYpqqWnddh8lFLCyQWcFhU3RxAg3RPVdX+rE1l143CgccMHY1M45sjc3PLc/NQMo2t0zGyI0yiNYOojBijtujqzukDwPI+OFvbvMvav7x66q0GANyjZY2V7BUtPKssRmV159Yde8HvBxcmxWeVhY8Cx6KCOljY7M3dch0eUvWdbvT9Zvb2/1pvvd98d/wAZqMuSzbbWy8F5+jjvm4qP0eUhfrC05kvvb/Wne3u++AYxUBuWzbbWy8EGkjLs3FaOfbJ09YqCYMWQWDhrNbxPPvxWpq+anJ7PY8OC7lp2S2zcF1y7ZqngganSMGN774bUtf7ROp7vCwxxLWTSyiVztRtwsumwsa3KBosFei+hD7x60j7Bfs+XDet64vnHKkttpfnbX62+Sg/QxA3RNXZNDNB1DoDFYAKNLAcN23C3K2FsVRLHL2rXd5WXRtc3KdkNw9GdGoZSZmDA23nvuk6byjdtvW0uQcMXY1UG1gBbpv46qu2iiatTJNjqWkcPCjBxpvF2N794vY+7FWoxCeduR505WH+VJFTsi+Fa9dSdahQu635o26fQ4qxP7N2awPiLqYi4ssjJtkYaV9+F5hc3ZTISrHvYHifHFyoxGWduV4b6ahRRwNj+Fb9sL1MsRNlacCpXdJSpO9Il9AbcUt7Ouvni6a+Y9mb6s2PvzUXYMsRbdVMt2CooQ1ot8sCpMh3iAeIHd5jXEsuK1Mlu9a3LRRMo4mXsF0yLYmkpGLxoSxBF5DvEA6EC/C+OarE6ioFnG3houo6WOM3AVem6PaJJetVGuDvBSxKg3uLL4HUX4WGJHYxVujyEjxtr+FeNpI2uzBfD9HlKZOtLT9Zvb2/1pvvd9+/HoxecNyWbblZeCjiBzcVo53spBVbhk3xJHbdlRrOLcNeeuuoxBTYhNT3DbZTwI0UkkDH2J3XPKdj4IJTOTJNN+smYMRy0sABppwx1PiMssfZABreTRb3XjKdjXZtyuOcbC0tVK0sxlZm/3hsB3KOQ8PE47p8UngYGRgW8Fy+kje7M7dTMNhqecRrK0ziNd1AZToPzPK/gMeR4pNGXFgaL76IfSxvAB4Lx9hKVokhYytHGxZQZDoWFtDxAHEAc8H8UnDy8AAkAbcl0aZhaGnYL7oti4EmWZ3mmdBaPrn3gndbQa+JvjyXEpXxmNoDQd7C10CmYHZtyiQDC4Kde49QpgQpgQpgQpgQpgQpgQpgQpgQpgQpgQpgQpgQpgQpgQpgQpgQpgQpgQpgQpgQpgQpgQpgQpgQpgQpgQpgQpgQpgQ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QSEhUUExQWFhUXGR8bGBgXGB0fIBwbHRocHR0hGh8dHCggHCAlIBwcITEhJSorLi4uHB8zODQsNygtLisBCgoKDg0OGxAQGzQmICY3NDQ0NDQsLCw4NzQ0NDQsNCw0LzQsLCwsNDQsLCwsNC80LCw0LDQsLCwsLCwsLCwsLP/AABEIAOEA4QMBEQACEQEDEQH/xAAcAAACAwEBAQEAAAAAAAAAAAAGBwAEBQMBAgj/xABOEAACAQIDBAcEBgUHDAEFAAABAgMEEQAFIQYSMUEHEyJRYXGBMpGhsRRCUmJywSNTgpKyFUNzk9Hh8BckMzQ1Y4Sis8LS8YMWRVR0o//EABsBAAIDAQEBAAAAAAAAAAAAAAAFAwQGAgEH/8QAPhEAAQMCBAMGBQIFAwQCAwAAAQACAwQRBRIhMUFRYRMicYGR0TKhscHwFOEVI0JS8QYkMzRygtIWQyU1Yv/aAAwDAQACEQMRAD8AeOBCmBCmBCmBCmBCmBC8vgQvcCFMCF5fAhVq+vihXelkVF72IGO44nyGzAT4Llz2tF3GyE8w6TKKO4QvKR9hSB72thpFglS74rN8Tf6Ko+vibtqsKbpWkYkQ0oJ5bzEn3KPzxfH+n2NF5JPlZV/4i4nutVKo6SMwUBmgiRSbAtFIAT5l8TMwSjcbNcT5j2XDq6dupbYeC+k6Q8xsG+jxlWFwRFJYjwIfHJwehDi0vN/Eey9FZUb5dPBWqbpXdTaemA791iD7mH54hdgLXC8b/UBd/wARINnNRDl3SVRSaOzQn76m3vW4HrbFGXBKpgu0B3gVYjron76IspKtJVDRurqeBUgj4YVvjfGcrxYq2HB2oK73xyvVMCFMCF5fBdC9wIUwIUwIUwIUwIUwIUwIUwIUwIUwIUwIXl8eXQsPaDaylo9JZAX/AFa6t6jl5m2LtLh89T3mDTmdlBLURx/EVS2Yzqprj1wjEFMCQobtPL430Cr4i97EYlraWClHZ3zSegHufReQSulGa1gikHC1WFRzfN4aZN+aRUXgLnUnuUcSfAYngppZ3ZI23P5vyXEkjWC7ilrnHSNUVDdVQxMt9A27vSHxCgWX1vjQ0+DQxDPUOvbyHrxSx9c95yxBeZf0c1VS3WVsxW+tiesf3k2X449mxmCEZKdt/LKPcobRSSayORhlmwFDDxi6098p3vh7Pwwpmxeqk2dlHTT91cZRxM4Iip6SOMWREUdyqB8hhe6R7z3jf1KsBrRsEBdMw/zeD+lP8DYeYAf5knh90vxL/jCs7GbQU9NltOJ5kRt1juE9ojrXtZRqeGOMRo5p6x5jaSNNeGw47KWCZjIWhxXF+kLL5mKSwsUOm9JGrKfMakD0x0MGrIm5o3i/QlcfrIHuykfJamYbAUM63SPq7i4aI24+HD4YrR4xVRnK45vH33UslFC/hZCdZsBW0bGWinZ7clO4/qL7r+R92GkeLU9QMk7beOo9dwqho5YtYnK1kfSVJG/VV8RUji4Uqw/HGRf1HuxFU4Ixwz0zvK9x5Fdx1xacsoTHoK6OZBJE6uh4MpuP8eGM/JE+J2R4sUxa4OFwu5F8RrpAWe53WZYwLgVVMT2XPZdfuuwBBPcSNfPDynpqWuFm9x/G2oPUDf2VKaZ8JuRdq3dnNsaas7KPuyfq30b05N6YpVeGz02rhdvMfmilhqWSjREN8ULqwvceoUwIUwIUwIUwIUwIUwIXhOBCzM6z6GlA6xjvMbJGo3nck2AVRx158MWKelkqD3NuJOgHmuHyNaQDxQZt9t00Q6iAFJit5CbEx3Gi6XG/bj3eOHGG4U157WTVt9OR687fVUaysyd1m6DdidnGzCoO/fql7UrEm7dy37z391/DDXEattJFp8R2HAdfBUKaAzvu7ZPWGIKAqgAAWAHAAd2MW5xcSSn4sBYIa2z2wjoV3R25mHZTu8X7h8Ti/h+HOqnXJs0bn7BVqipbCLcUCZNs5V5tIKipkKxHgx4kX4RLwC/ePdzw8qKynoGGGIa8vuT9voqEdPJUHPIdE0MkyGCkTdgjC954s34mOpxm6mrmqXZpXXTWOJkYs0K9PULGpZ2CqOJJsB53xAxpe7K0XK7c4NFyg7OOkyliO7EHnYc1sF/ePH0Bw3gwSd+ryG/M+n7qnJXxN0GqF6jpRqpDaCGNfRnPwthmzAYWi8jj8gqhr5XfC1Ym02bV9Qi/S1YRhrreLcG9Y8Da50vi5SU9JEXCD4ra63Veokne3viw8FUy+CoEYK0vWxEkqWhLjjY2YagXB0vbEsz4s5a6Sx8bfJcx9oG3y3HhdauW7YJCy9ZQU914FU3GH719cVpsNfK0lsrrHrcfKymbVZCMzB6JgZL0iUc5CuWgfultY+TAke+2EU+C1MYu3vDp7bphFWxPNtkWq4IBBuDwIwpOmhVwaoazuGgrZDSylTOOAGjjTe7J56a21HHDCnfVUjBMz4D5jlsq0oikPZu3QHW5bWZLL1sL78DNqfqnwlH1Ty3h/dh7FNTYozs36OHr4g8R0S9zJaR126tTG2U2oiro95Oy49uM8V8fFTyPyxn62gkpHWdqOB/OKZQTslFwtPMqBJ4nikG8jixH+OY44qwyuikEjNCFI9ge0tOyQO0OTS0NQY2JG6d6NxpcX0YHkRz7jjdU1THVRiQeBCz80ToX2TE2P20nqITGFWSpiG8Qx3etjGhKkCwcXGhFj4ckFdhkUUmckhjvPKfZM6ardIy39QRTs1tPBWqTGSHX2420ZT4jmL6XGFtZQS0jgH7HYjYq1FO2XZbmKamUwIUwIUwIUwIUwIWDtjtGtDAZCLux3Y172tfXwHE/34uUFGaqXLwG56KConELMxS92PmO7V5rUEu8Q3UJ+2QOHd7SqBy3jh/XRgujoYtA7fwH+D6JfTO0dO/ghLLcvmrZ91AXkdizMeAue0zHkMNZZo6aHM/QD7bAKkxj536cU5djEih6ylh7S09g8nNpmuz+Ggt5XtyxkcRMkmWeTd97Dk0aD8808p2tYCxvBebcbVrQxWWxncfo1PAfebwHxOOcOoDUuufhB19lzVVIhbpulJA5jqI6iuheVJT1naNt8X4jvA+ybC1uVsaxzQ6N0VO4AjTTh+c0oBLJA+UXuntlOYRVESyQMGjI0tpa3IjkRwtjDzwyQyFkg1H55p8x4e27UM7YbfxUm9FEBLOOX1V/ERz+6NfLDKhwh9QM8mjPmfD3VaorGxaDUoNpshzDNmEs7FYuIZ9AB/u4/wAz7zhw+so8PGSPfpv5lUmwz1BzPNgjXJ+jmjhsXUzN3ycPRRp774TTYzUyaNOUdPdXY6GJm+qKqemSMWRFUdygD5YVve55u43VoNDdggbpjH+axf0v/a2Hf+n7ds/w+6o4kP5QWx0a/wCzafyf/qvipjNv1j7dPoFPSG8LVv1dHHKLSIrjuZQfnigyR8Zu0kKdzQ7cITzno2pJbmLegb7mq+qn8rYbQY3UR6Sd4dd/UfdVJaGJ+2hSyzukqqFmpXkcJfeUKxCMO8C+niO/Gjpnw1Q7ZoF/DUHklUwlhOQnRfWRbQtDPDLMDMIjpvMd5RYjsm+o19k3HlgqqMPheyPu335HXj7hENSWuBdr9U3dodpaeGkEz2kSZP0afrN5bgW7rHW/DGSpKGaSo7MaFp1PKydTTsYzMdik7lqVKb9bTIUWJtSnsrfitibsvfxtpjXzOhfanlNyRx3PXoUmjEgvKwaBOfZDaVK6HfXsyLpIn2W8O9TyP5jGPr6J9LJlOx2P5xTqnnEzLjdY+1lNFVzGinIR2QSUsn3tQ6nv1ANuYPhi3Qvkp4v1MYuAbOH0P591FUNbIezfx2PVK/dny2rBdSskTXtyZedjzDDGkPZVsNge6R6fvdKW56eUX4Ig29vTV0VZTNuiZBIrDgW4NfvBUrceJxQwu01M6CYXymx+3pqrFWezlEjOKZ+zGdLWU6TLoSLMv2WHtD38PC2M3W0pppjGeG3UJrDKJGBwWvispVMCFMCFMCFnZ5mi00LSMLkWCLfV3JsqjxJsMT00Dp5AweZ5DifRcveGi5Sl6Uq53qUici8Ua71uG+/aNh5WGNTg8bWQGRmzifQaJNiMl5MvJbdLkckuV01OlkWVjNNK3sogO8L95PZ08MU31TI62SV2pb3WjiT+XVgQE07WDjusqv2lho4zS5aLk6SVP1nPDscyddDwHLFqGikqX9tVnwbwHj+a8VC+obE3s4d+aMsghXKsuMk57Zu7i+pdvZXXieA9+E9STiFYGRbbDwG58FeiAghu7dCGyOUSZrVvVVWsatqOTH6sa/dW4J/vOG1dUsoIBBDudunM+JVKnjNTIZH7Jm5/kUVXCYpBp9VgBdDbQr3eXPGbpquSnkztPiOfQpnLC2RuVySj5hUZe9RTwzgqeyzRm4J71+y3I24ajljZCGCraySRnUX4ePMcQkRkfA50bSjfo92LgKLVSsk7HVVHaVT96/tOD38PjhNimJShxgYMvM7E+HIJhR0rLdo7UpjnQYzvFMkIZ/0iUtPdYz17jkh7IPi/D3Xw2pcHnm1f3R139P8ACpzVsceg1KEZNu8xqjamh3QeHVxlyPNiLfDDcYVRU+sxv4m3y3VQ1k8n/G1ZG0keZdUGrTJ1ZYWDlfasbdkeF8W6Q0Ocimte3AH6qvOKjJeTZWcjTNlgR6UymEg7gUqw0Yg9k68QcRVRw90rmzWzacxw5ruP9UGAs2WhB0hV9ObVUG9+NGiPvtb4Yrvwakl1hdbwOb5fupf10zPjajLIdvaWqsu91Uh4JIQLnuVuB+fhhRVYTPAM1szeY+43CuxVkUnG3igzb6vjq6cTbgSoglMUyh77qnetbQb6kgWNhbXDjDIX08pZe7HC4039jZUq1zZGZhuDZAckZBswIPcQQfccPWnML2+6VlpbuFubL5U1fPHC826iDQM1zuXuViB5n4ceWKNdUCjiMobe/TjwJ8FapozO4NcdAnjQ5bFFEIURRGBbdtoQeN++/O/G+MTJNJJJ2jnd7mnzWNa3KBolTnNFJktcs0NzA/Aciv1o28RxB8u441MEjMSpTHJ8Y/A73SqRrqWXO3Yoo26y8V9FHVU53njHWIV4lTYsBbXeFgbcbrhXhkppakwS7HQ+PA+CtVTO1jD2cNUH0u08VZGIMxGo/wBHUqO2h++Lajv+I54bPoZKd5kpfNvA+CptqGTN7Ob1WptblDrlUO+yyGneyyIbh4m0Vh3DVRbwxBQ1LDXOsLZhqDwI3Cmqov8Abg3vZUOjmrlEdWkTEOirMi8mKE7ynwcWU+h5YsYsyIvjLxoe6el9j5HVRUDyGutw1TWyHNkq4Emj9lxw5g8wfEHTGVqad9PKYn7hNo3h7cwWhiFdqYELw4EJYbV5x1+b0tODeOGZLjkZCQST5Cw9TjSUVP2VBJJxcD6f5S2d+eobHyQ1t5TtLms0a8WZAL8rxpqe4Dj5YYYc4MoGOPAH6lU6puaoIXu1+1RqLU8BK0sYCqP1m7oGbw00X8+HtDh7Yryyf8h1J5dB9yvaqpL/AOW06D5on6O9iShFTUgbwsY4zxU8d5xybhYcuPksxXFMw7GHjuefQfdWqOjtZ7xqs/pEzF62sSih1CMB4GQjUnwUH+LE+EwNpqc1EnEX8uXn7KOseZZRE1M7JcrSmhSGMdlBa/eeZPiTrjOVE7p5DI7j+WTOOMRtDQhbpL2pNLF1MRtLKDqPqJwJ8zwHqeWGeD0Ank7R/wALfmfbmqtbU9kMrdysvY/o+RqZnqlPWTL2RreMcQfxk6nw05nFiuxhzZg2HZu/Xp4KKnoQWEyblYVJUVOSVW44LwubkD2ZF4by9zju9DyOGD2Q4rDmbo4eoPI9FA1z6R9jq1dc42iq81lMFKrLEfqjS475WHAeHDzxzBRU+Hx9rMQXc/s0cfFD55al2WPQIo2b6NYIQGqLTSd2oRT4D63r7sK6rG5ZLiHujnxPnwVuChYzV2pRvFCqCygKO4Cw+GEjnEm7jdXwLbIF6YlP0WI8hKL/ALrYef6fP89//b90vxEHslrdG3+zafyf/qvirjH/AFr/AC+gU9HpA1EdRTpIu66hlPJgCPjhcx7mG7TYqwQDugXaTo0hkBal/Qvx3CSUJ+aemnhh3SY5I0gT94c+I91QmoGu1ZoUsaunmpJx1qESxsGs2oNiCDf6wPfjStfHPCSw908vzRKnNfE/vIw6R4BVLT1tOhdHQq7KLkEG4DAcCLsL+GFODuNOX0spsQdLq7Ws7XLIzigKOQqQykhgbgjiDyIw9LQ8EEaJY0kG4Tv2C2rFbFuPpPGBvjkw4by/n3H0xisUw80r8zfgdt06LQUlSJm67rW2lyZKyneF+eqn7LD2T7/hfFSjqnU0wkHn1HJTTRiRhaUC9FubNFLLQTaEElAeTKTvr5H2h64eY3TtkY2qZ0v4HY+WyoULyxxicvdvNhw0nWUthI4LNDw3rW3jHy3tRdfG/nzhuLENDZ9QNj9j7rqqog7vs35IPyPPGjjlpJSeolBUg8Y5OTAHhYgXGG9RRh0jZWfGNfEcuvRUIpnNBidsfkt3oiT/ADqYH9UQf3hijjhPYtvvcfRWMO+NysdFGbGOqmpb9h95kHcymxt5r/DjjG6bNC2Ubi3of3+qkopLSOj9E2RjLpqvcCF8yNYEnkL49AubIX57yyuvmEcx+tUhz+1Jc/PG9miH6V0Y4Nt6BZxjv59+v3Wx0jUr/wAqSBAWaUJuqvEkoFsPPdPvxUwl4/RNJ0Db39b3VmsDhP3dyFpx0FPk8ayz2mrmF0j+qnj6fa58sVTLLiLuzi7sQ3PE/nL1UgZHStu7VyKcurWpMqaplN5XVpjfnJJqo+KjwGFk0TamvELPhBA8hv8AdXBIWQZ3b7oe6IsqLvLVvqRdFJ5s2rt58vU4v47UZWtgbsdfIbKpQRkkylMuuqlijeRzZUUsT4DGcjY6R4Y3cpm5waCSlLsfRNmeYSVM1ykbB7cr3PVp5AC58vHGqr5W0NKIotzp7lKadn6iYyHYJwMQASdPHGT30TdJzP8AM5M4rEp4P9CD2e6w9qRvTgPLvxrqaBmHU5lk+Lj/AOoSed7qqXI3YL4ilqcjqrHtwyHXukUc1+y4B4flrgcIMUgvsR8j15heDPRya6tKYVbtxSRwJP1m8HHYRR2iRxBH1bcCTbCGPC6l0pjta254fv5Ji+qiazNdAVTtlmNc5SlRkX7MQuf2nOg+GHzMNo6VgdKbnmT9B/lLzVTzG0YWVtDkFdDEJqpjZmA3Wl3zcgkXAJHfzxZpaumlkLIbaDgLKGeCdrc0hVnI9nsxaBJ6VzuNeypLunRiCN02XiDzxHVVlGJXQzDXTcX4L2KnnyB8Z3WhSbd19G4SrjLjmHXdf9lh2T7j54gkwmkqW5oDbwNx6bqZtZNEbSBGv/15SGmaoDnTTq/r7x4Lbx+1wwlGE1BmEVt+PC3P9t1e/WRZM9/JAVDQVWdztJI25EtwDbsp3Kg5nmT/AHDD2WanwuIMaLu+Z6nklzY5Kt+Z2gXTZbPJMrnelq9Idd4WJsbXDJbiH4evKxxzW0jK+MTQfFw1t5HwXsEzqZ5jfsr2bbBx1EQqqAlQ67/UvzvrZTfsnwOnDhiCDFnwydjVbg2zD781LLRtkb2kSBMqzGSlnWZLh4zqDpcfWUjx4YeTwNniLHbH8BCXRSOifcL9F08yuqupurAEHvBFxj585paS08FpQbi4St6TqI0tXBWxaFmF/wAaWIv+Jbj9k402DyianfTv4fQ+xSqtb2UrZQiPbWRpqGOsp2s8JWdCPskEMD4WOo8ML8NDYqp1PKNHXafsrc7iYhIzhqh6SKnzqMsm7DXKNV5Pb5jx4jnpi8HTYY7K7vRHjy/PmqpEdY3TRwVbo0ieCetEilXjh7QPIgm/y44nxctmiiLTcF3y4LyhBaXh24QpsnV9XWU73/nFufxdk/PDOtiz072dD8lSp3WlB6r9EDHz8LRr3HqFXrnAQi4BYEKO87pNh6A+7HcYJcDyXjtivzbCxVlPNSD6g4+iPFwev3WZbpJ5pr7TViUM0la27JUTKqU6fZUIN5m/avr5DmcZakjdVRtphoxty489dB6e6bzOELjKdzsgbZzLpcyrR1jM9zvyueSjl4X9kDx8MO6yeOiprtFuAHj+XS6GN1RL3kbdMNbuU8MI032LEfdjA/Nh7sJcBizSPkPDTzKv4i+0YYOKKdiMt+j0UEdrHd3m/E3aPzt6YW4lP21U93C9h5aK5Tx5Iw1YHS7mfV0qwg2Mza/hXU+82GL2BQZ5zKR8P1OirYhJljyjitTo7yr6PQx3FnkHWN33YXAPkthipi0/a1LgNm6Dy3+ampIuziAWf0p52YKYRIbPMd0m/BB7R9dF9TixgtL2s2c7N+vD3UVfNkjyjcrp0Y5B9HphK4/SzWY3Gqp9Vfz9ceYzWdtPkae6368SvaKDs47ncrp0hZxSRwPFOFlkIukXO/ANcap545wqmqHyCSPut4n7dV7VyxNYWu16JPZQIetX6Tv9VftdWNT/AHeI1xrqjtBGextfhfZJIcmcZ9k/smNOsQFP1axjkthbQHtDkbEE311xg6gTuk/nXLjz+y0ceQN7myV+2u2kdbAYgjKyzEqwIKlFJAN+NyNbcsabDsMdSyZybgt243Smrq2SMLANV97PberSUKwLEzTIWAJPZO8zNfv0va3PHNXhBqasyudZpt46ABew1zY4cltUaSyiTLRJXJEXMe8VlG4u99UHiVPDhrhM1uWuyUxNr8NfFXnEOhDn2vbjoktCik7zDsBhvBSA1iTol/AHXW2mNmb2sP204n81SINF8x2CZ2TdItFEixLBJFGugsFIHeTY343JPPGbqcFqZHF5eHE/lk1ir4h3QLBUelmiklaKeOINCsesqanUkjet9UCxB4do8MS4FKxjXQvdZxPwnT06rjEY3OIcBor/AEQ5uXjkpyqgRWZSBx3ib73ebjjiDH6cNc2UX1016clLh0pc0tPBW+kPZWJ6eaeOMLMCJGYDVgBZgfTXzGIsJr5GzNie7unT29l3V0zXsLmjVdeijNDLR9Wfahbc/ZIuvzI9Mc45AGVGcf1C/n+aooJc8djuFodIeX9dQTC3ajHWDzTU/C+IMJm7OrbyOnqpatmeI9Fl9FdUJqAxNZhGzIQeat2h/ERixjcZiqg8cbH00UVC4PhynglvtBlUmXVe6rMCp3opBoSt9Ne8cD/fjQ0tRHWU9zbXcJXPG6CTTyKOcjzhK2GonNkqUpZElUcJF3bq47rEEeF/LCaopnUsjIt2FwI6cwmMMwlY52zrapbZHGWqIAOJlj/jGNHO7LE89HfdKof+QeK/RVHWLLvbpvuOUbwZeP5H1GPnz4nR2zcRf1WmurGOEIWzuvH8pUEN+Urn+rZV/wC73YZ00X+ymk/7R8wfZV3yWlazmlHtHlhgrpYToOt7P4XN1+Bt6Y1dJUiWna/p8xoUlmjyT5eq+tp696urci7doRxqNdF7IA8zr648pImwQNB0tqT1Op9Nl7UPdLLYeCaWwuVpRlqbQzmNZZmHexZVUeA3T8+eMxiU5qQJh8AJa0eGpPzTalibEMnHcoW6TG67MaaHwRf6ySxwzwcZKN8nifQKrW96djU2EWwsOAxlt01Sk6Sb1GZwwcgqLbxdiW+FsavCP5VE+TxPolFZd87WJtRoFAA4AWHpjKE3Nym4Sh2wH03OFp/qKUjPlbff5kemNbh5/S4eZeOp+wSap/m1IZwCJtuttRSFqaFf0pS4cEWjJ4Cxvc2F7eIwrwzCzUDtZD3b7c1aq6sRdwbpR1VS8js8jFnY3LHiTjXxsaxoa0WA5JI9znG53XLHa4X2sjDgSL8bE44LRuV0HkcVcyfK5KlnWJC7KhYgG3D8+4c8RTTshAdIbAlSxQmS9gvgiamkFw0UgsRvLYjuIDDHoMUzdwQdNEDPE7kfBWdoNoJ61ladgdxbAKLDxNr+0e/EVLRRUzS2Mb+v+F7NUPltnWXi6q6mPEIp2a2nqxLBBGQ0ekYhsArA3vvGxN9b38MKa2hphG+aTQ75uIV+nqpczWcFq7A130evkp4lDxzSsob7KR9YQR38QO7jirikPbUgmkNi0X8zZWKV+SVzANCU2JYwylTwIIPkRjKNdlIITUi+iVHRVIYK6anbmrD1ja3yJxqsbaJaVsw5g+oSmgJbK5ia88QdWU8GBB8iLYyrXFrgRwKbJYdEMvV1FVATwFwPwOVJ+Ixpsebmijk/NRdLMP0e9hW9tdQJXSyUZsJUhWaBvEs6sD3g2F/PwxRoJnUsbagatJLXD0IP1VmpY2b+X/VuErcqnelqGVwQe3DIvOzAoR6Gx9MaeZrJ4w4G+zh5apPETHIWnjp9lpdGuWmavj00iBkb00HxIxUxaYRUp5nT1/ZTUMZdN4Jh7F5jv1mYxg3AmDj3bh/gGEOIw5KaB3G1vv8AcpnDJmkeEZYUq0lN0jZgYM1p5h/Nxo3pvyX+F8anCYhLQvj/ALiR8glNW/JUNK79K9CG+j1sdipAUnz7UZ8uI92I8Eltnp37jX7Fe17QQ2ZqrdHOVpEkmY1GiID1d+/gzDxv2R43xJi075XCji+I7/YempXNFGADM9bfRnWvVTVlU+hdkW3cACQPQWxUxiNsMMMLdhf/ACpqJxkc6Q8VgbV1ix52kkp3UjaMsbE2AF+ABPuxdoo3Ow7IzUuzKGdwbVgu2Rp/lFy/9c39VJ/44TjBqz+35j3Vz9dDzQBUZ5A+cLVF7wBg29utwWOw7Nt72rDhh82llbh5ht3rWtccTz22S8zs/VZydEfHpGy/9cx/+KT/AMcIv4LWf2j1HumH66D+5L7I89hTNHqpWPVkyFW3WJN9F0AuNMP6mkldQiBg71m8R59N0vinjFQXk6KvTZWczr5xHKo3izqzg9pbgCw48Le7Ej6gUNKwuadLA25qMRfqJnWch+spzFI8be0jMht3qSDb1GGMbxI0PHEA+uqpyNyuLeS5Y7uuVsbM5Iamrjp33kDXLaWIVQSbX8rXxSrasQ07pW622Vmnpy+QMdonxl9BHAgSJFRQALAW4d/efHGDllfK7NIblaFjA0WaEJ9K9JG1H1jKTIjAIwBNrnUHuUgc/DDbA5Hipyg6Eaj26qpXtaYrkapN42az6mBCmBCsZe6rKhcuqX7RjNmCnQ7p77YjmzFhDbX67fl1LERmFzYLbGY08OYQS07MKeIxi5U726BZ7i1yTc3774odhPJSvZMBnIPHjw+ytdrG2drmfCExG6S6Hk0p/wDjP54z38Cq+NvVMzXQc0B5bn8MWbNVXYQMzm+6b2ZDyGvtYey0cr6AQ6ZtPkfZLmTsFTnvojw9JlD3yn/4z+eEf8Cq+nqmP6+HmhXo8qVfNpnS+66SkctC6Nw9MNMWjc3D2tduC36EKnRuBqHEbFafSZVvS1tJVJxVWW3eAdQfMMcVMHjbPTSwu2/NfUKWte6KRsgVXpGy5KiCLMafUEDrLdx9knxU9k/3Ymwmd0ErqSXht9/XdcVsYe0TMVro8VaPLp6xxq1yPEJdVHq1/fiLFiamsZTt4ffW/opKQdlAZDuVn9DrlqmoLG5KAk95L3PxxZx8AQstz+VlFhxJe4ps4yeZN0pOmSmtUwycmi3fVWJ/7sarAJP5Lm8jf1H7JPiQ77Su2z1Ua3KaiktvTQr+jHEkXulvIgr7sc1EYpa+Oo/pdv8Af3UlM7toDGdwq3SRXCKODL4tFiVWkt9q3ZB95b1BxJhERe99W7d17eH5ooq6QMa2FvBFPRLSFKEsf52Rm9AAg/hvhbjsmapDf7QB9/ureHtLYtUK7W0ayZ0scg7EjRg2NtCLcfPDShe5uGl7N25lVqGtdVBrtkX/AOTSh+zJ/WNhQMbqrcPRXP0EPJANXkEMebLSkN1JdVtvG9mS47XHjh6yrlfQ9t/VYnbkeXgl5gjFSI+CMcz2Gy2njMsxdEXmZD7gOJPgMKIMWrpnhkYBPgrj6KnYMzktoIoDNP7RiCSGK17kjVL8/PGjc6XI3n3b/dLWsjL3WFwNkXZVlP8AJqQ1DCOaqkkAijVyN6N13Tu8ie1xsQLjCqeo/XOfCLtYBqbbEFXIoRTgP3cdggmvdpp5XCHed3cot23bsSR3m3fh1EBFGGk6AAX2volz8z3k21XPL6rqpEkChihDANwuOF/XHcsfaNLL2uuY3ZHA8ltVG0UlVURzTkJ1drvEtmChi1h2u0STbXv88U2UTKeF0cQvfgee3lbdWTUOleHu0stnZra2uqK6JOtLI79pCq2Ed7ngOS88UqvD6OKlc7LqBvc7/wCVPDVyyShoOiaWcQrJBKjkBWRgSeQsdbeHHGVp3ubK1zRqCE1kALSDsvzmMfSFljupjxeKYELT2cNP16iqF4WuGNyCptobjxsD4E4rVnbdkTAe9w6qxT9nnAk2WxX5NB/KqU0S3h341YbxNwQGbXjwxRjqpf0LppNHWJ2t0HzVl8LDUCNuyYf+Tyg/VN/WN/bjPfxqr/u+QTL9FDfZL/LMkglzdqYL+gVnG7c8FQ8739rD+oqpo6ATX71h8z7JcyBjqnLwTBHR3Qfqm/fb+3CH+M1f93yCY/ooeSD+j+nVM3mWMWRFlAHHQOqjDbFHudQNLtzl+hKpUjQKlwHBEXS7Rb9GJOcUin0bs/MjC/AZctQWcwflqrOIMvFfkhbo4zHrFnoJNUmRurvybdNwPPj5qcM8WgyFlU3dpF/D80VShkzNdEeK+9vqn6PSUuXjQqivLY8wNB6tdvQY8wuPtqiWr53A/PDRd1ruzY2ELR6F6bSpk8VT3AsfmMVv9QOH8to5X+y7w1ujnJm2xm7JogbpZohLSb66tAwZhzCt2f7D6YdYJKY5sv8AcLeY1VGvZmiuOCAujvMuor4tezIerb9r2f8Amth9itP2tK+3DUeW/wAkuopMko5FZm0tWZqueTiWkNvQ7q/ADFmki7OnYzkP3UVQ7PKSnjs+EhVaQe1DEhPiGuLj9pWxiasukcag7OJ+X7FP4wGtDBuAl90nL1WY083KyN/VyXP5Y0GCntKN8fiPUJdWjLO1ybCyAgHv4euMrYjRNbpObdV8a5nHURSK6jqyxQ3syOQwPju2xsMMie6iMT22335EXHzSere0TtcCqPSNmjTVsi7xKR2VBfQdkEm3C9ydcTYTTiOmbpq65Psoa6UvktfRDKsRwJHL38cM8l9FSBTb6OK0VsIWdFeSlcdW5GoBXs694sR7sZLFo3U0maM2El7jz1T2hk7SPvbhCu1MDZbmYmQEIz9aoHME/pF+J94w1opG1tF2bt7ZT5bFUqgGnnDx+dFc6QMjphEtbBIqibd3YwBZtNSluBsLkeBxDhVXPnNLKPhvc+/2UlbBHk7VvFCFLk800TzRxFkjIDFRfXwHE24m3C+G8lTHHI1j3WLlRbC97S5o0W9shtTTUZ3jSFpbbpkWQkkc+y5st+dsUK+hnqhl7Wzb7Efcbq1TVMUW7dVl7VZ6aypeUbyoQAik+yoA0001Nz64t0NGKaEM3PHqq9RUGR5PBY4492LvBVwFYzCiaF91ipuAyspurKeDKe44iimbILj0O4PVdyRFjrFeZfQyTyCOJSztewHgLnHs0zImZ3mwC8ZG55s3dFEXRvVld92hjXd3jvMSVFr6gLa/rhU/G6XNkaC7hoN/O/2V5uHSbu0CqbC5PJV1W8kpTqd1zJa50IAHHmAR5DEuKVLKenIc2+bSy4pIXSyXvsnlLIFUseABJ8hjEAFxsE+JsLpT9FMZnrZ6g/ZJ175Gv8hjVY27sqZsPUegCU0AzSucU155N1WY8FBJ9BfGWaC5wA4psTYXSu6I4+sqamoI+rb9994/wjGmx45IWRjn9Bb7pVh+r3vRrtDIs5koeb07OfDUBP8Amuf2cJqQGJoquTgPf86phJZ94zySUyCYxVcDcCsyX/fAYe64xs6iMPp3g8j9LhIILtlHiu219f11ZUSX03yB5J2R8sR0MXY08ben11XVU/PMSmxsBSrSU8MDaSzK0xH7g18gyDGWxOR08rpAe62zfr+6cUrOzYGHc6otwrVtCNbmKLmbUso7FTTKBfgWDS6eq3HoMNIoXGiE7N2OPppr6qm6Ron7N3EJXbSZI+X1QGu6GDxP9pQwI9RwP9+NNSVTKuC/HY9CfslU0JgkF9l32Ny/6RmMakXUOZD5Kd4fG2OcRmMFI48bW9dPdd08eeot5o4/la2flL9lohEfxBTIPzwlNPfCb8Qc32V/tbVeVedMWX70EUw/m2Kn8LgfmowYDNlkfHzF/T9rrnEmXjDuSCtq84eohoiSbLF//RWKMfOwB8mw6oaZsMstuJ+RFx9/RUqqYvYwhDWGQHJULr3HtkXUx6EBHvQ/UWqpUvbejvbvKsPjrjPY+y8DX9fqmmGO75CKulGnp2pLzPuupvDzJa3sgcwefdoeWFeCPmbUWjFwfi91crmsMXe8koqFkZ41nd1hU2O7qVUm7bo8T/brjWyhwacgBd10uepSSMguDZDon/kQgECClKdSB2dw6evj331xgartjKTPfNxutLHky9zZCnShSU60zNuwidiCpO6HIDDe3eZOGuCyTumDbksHmOip1zWdkdrpREc+V7X8ca4ONtdCkVja5Vikg6wFEjd5Tqu6eCjU9kDU+JNgMRyPDe842b+cVIxuYWAuVXTjrwvrb8sS5RZR8dUUdHDt/KMXVXAIYMCQexbW+g52OFWMBv6R2fp6/wCFeoj/ADu4NEcdKW0Ahp/o6n9JMNfCO/aPr7Pv7sJMFo+1l7V3wt+v7bq/XThjMo3KtdGWSfR6QOws81nI7lt2B7tfXEWMVImnyt2bp58V3RQ9nHruV99JebfR6JwD25v0a+R9o+ig+8Y5win7WoBOzdfb5r2tkDIj1VbooysxUfWMLNM2/wDsgWX8z64lxyo7Soyf2i3nxXNDFkiueK0ekPMOpoJjfV16seb6H4XxXwmLtKpnTX0UlW8MiKzOiSg3KLrLayuT6Kd0fI4sY7KXVOT+0fM6qKgZaK/NZmW5tvZ/ICdCrRL+wu98w2LM1MRhbelnept7KNkt6wjpZCe2dAKbMZLaKWEy/tdo/wDMDhvh8vbUjSeWU+Wn0VKpZknJ81a6PNljVy9dKP0EZub/AF3vfd8hxPuxXxev/Tx9mw94/ILujp+0dndsjHZ3OPpmazuhvFFD1aHv7YJI8zf0Awpq6b9NQMY74ibn0V6KXtJ3EbAI5wjzFXrJZdMNCytT1KXBHYLDiCDvIb8td7GlwGUFr4Trxt8j9krxBhGWQKzlOYw5zSmmnISpQXU95AsHQc/vL44inhkw2btotYz+WP2K7jkZVR5HbrP6McseDMaiOUWkSIj0LrqO8EWN8WMYnbNSsew3BI+hXFDEY5XB24Q7SZnvZss/fU/Atuj4YZyU4FF2fJv2uqbJD+pzdU5tostFTTSw/bQhT3NxU+htjGUs3YzNk5fTinkrM7C3mlJsdlsdWZKKclHUs8TDirgbrqRzHBrfdONbiE76cNqItRoD1G4P2SemjbJeF+42VTaPYypowGYdYltXjBIU/eHEefDE9HikFSSAbHkfz5KKejfFqdQh3DFU1MCFo7OVvUVMc29uiM7x1PaFrFRbiTe2KtXF20To7b6fv5KzTPDJA48EQ5dQ1GdVTSSMViQi/wBxTqEQd5tx9TyGF00sWFwBjRc/U8yrLGPq35nbBH2e7C01REiKvUtGu6joOA7mH1hfXv8AHCKmxaeF5JOYHcH7ckxlpI5G22S7rcgzDLWLxlwg1MkR7Nvvry9RjQRVdFWtyvtfkRr5JY6CenN2nRZ1fn5q5I2rSzrGpA6oKrG+upOgueYHpizFRimYW0+hOuuo/ByUTpzK4GXYckUZTtxSMgp6ijRKdR2d39JY3HEbo7yS3G/nhZPhVQHGaKUl/G/d+6tx1sR7jm2Czs92yW0kNFDHBGzG8iizMDbeIFhub1reWLNLhj7tkqXFxHA7D3so5qxurYhYc1iUj0ch3ZUlg+/G2+oPijC9vJsXJP1LBdhDuh0PqPZQNdA/Rwt1UhrFpbtTTM0pYDf3Clowbke0dWIW/gCOeBzDPpM3u8r319OAv5+C8D2xaxuuURbJZTJmlW9VUkGNG7QvxIHZQC+ijQ/+zhdXVLaGAQQjvEafc+Ks00bqiTtH7BN+9vDGRGqdJQZ9UNm+ZLBGT1KXUMPsi3WP6nQenfjW0zBh1IZX/EdbdeA+5SeQmpnDR8ITegiVFCqLKoAAHIDhjKFxcS47lNxolZ0o1xqaqCiiNyrC4H23sBf8K6+pxpsGh7GB9Q7j9B7lK613aSNiCZuWUSwRRxJ7KKFHoMZuaV0sjpHbk3TNrQ1oASKy2vtmazX41JPozkfI43EsANEWf/z9AkEb7VGY80YbaZG1bmqQpoBEplb7K7zfE8BhRh9UKWhMjuZsOZ0V6pgMswA81w232mjp4voFFZQo3ZGU+yOagjix+sfPmdOsOoJJXfq59zsD9fDkFzVVDY29lGtXoeyspTyTMLGVrL+BRa/q297sVcdnD5RGOH1P7KXD47Rlx4pgWwjTBZe0uTrV00kDabw7J7mBup94xYo6k00zZRw38FHLGJGFpSCdZaWci5jmibiORHMd4PxBxuwY54ubXfmqzhDon9Qm1sPncVdIszdirjjKOo4OhZTvW8CB5XPfjK4lSyUjTENYyQR0PJOaWZs3ePxBKSN9ycE/Vlv7nxq3AGO3MfZJ/hl809lzncq/o8pFpVDwHvto6HxGhHeD4Yw5pc1N2zB8OjvsfstCZQH5T5IA6QcvehrUrYdBI1/ASAdoHwYAn97D7C5mVVMaeTgLeXPyS2sYYZRM1MvLK2KrgWRe1HIuoPjoVPiNQcZuaGSmlyHQtP4UzY9sjbjYpbbYdHRiXrKQM6jeLxk3ZRxG59oAXFjrw440lBjXaHJObHSx4HxSypoLDNGl7jQWvolSmPSL7rxX8mzKemczQMVK23ja62J0DjuJ0/sxXqYYpm9nKL/XyViGR8ZzN4JqbPdI9PMAs/6GTvPsHybl5HGVqsFmj70XeHz9E2hr2P0doVU6W6l2pYzGQ0DP22U31+oNNLX+NsS4ExrZ3ZtH20v81ziDnGLu7cUqMawBI1Me2QpgQpgRdW8oEJmT6QWEN+2V429NfdiGo7URHsbZuF1LDkzjPstTP8qek7UMpemnHYkRtGUG+61vrKR/jUYp01QKj/kbZ7dwdweY6FWJ4nQ6xnulbGYbdO9BFTIWM7LuStbW190Be9nGlx8zinHhTGVTpnWyDUDr16BTvrC6IMbuUbdHmy/0OHekA6+TV/uryX04nx8sJcVrv1EmVnwt+fX2V6kp+ybruVs7SZwlJTvM/wBXRR9pjwA9fhfFSkpXVMojb+BTTSiNhcUB9F2UNNNJXzaksdwnm7E77eQ4D17sPMaqGxximj8/AbDz3VChjL3GZyKKLOjU1kwQ/oKVSCRweU/9qAMLcyb8hhbJS9hTMzfHIfQe5/N1cbLnebbBJbJVLTw24mRP4hjY1JHZOvyP0SGIEyAdUyOkXahad3hptJ5AOukHFVA7Kg8jYnyv3nGdwmhMzWyTatHwj6n83TSsqQy7WboA2ayR62dYU0B7Tt9lb6nz5DxOHtZVMpoi93+TyS2CF0z7eq/QVDSrFGsaDdRAFUdwGMG97pHF7tytG0ACwXfHK9XhwIQDtjs+lfLKiWSrhUFb8JY2Gl/Jgwvy9cO6CsdSRtc7WN179D/hUamnbNoPiCV8Ms9FUBgDHPEeDD4HvUj340zmxVMNjqw/Pr4pQ0vgffay6bRMjzNLHokv6RR3E+0p8Q1/hgpQ5kYY/dth7fJez2z5hsdUedJXbo6GqQkMu6Qw5b6KwPndRhDhAy1M0LuvyJH0KY1pPZse3gt/KamPN8vKyaPbde31XHBh56N6kYoTsfh1VmbtuPDiPsp43NqYe95oN2RziTK6p6Wp7MbN2jyUnRXH3WsL/wBxw4rqZtdAJotTw682+SpU8jqd/Zv2TL2iz+KjhMshvf2FHF2toB/byxm6SjkqZAxnmeSZzTNibmckx/JlVXmeqjhG7feYILC/MIPrEDU+vM2xs/1EFKGQPd0F/vySMxSTkyAK9sVFl8sgWrDLJfs3a0THx0up8CbfLEGIvrGMzQWt4d72PpdS03YOd3xY/JN3LsjpoA3UwxoHFmsB2h3HvGMlLVzy2zuJsnLImN+EIWz/AKNIJSXgYwOfq2uh/Z4r6H0wzpsclj0mGYfNVJqCN+o0KDanYbMafeWNS6MLN1TizD7yEi/uOHDcVo5rFxsRzH3VJ1JUM0bqCh6uymeEXlikQXtdlIF+6+GMNRHKe44HzuqkkL2fE2ypb2LChsvcC8UwIXjY8Oosum7oy2hzamFLHQ0adaAQxlYG++2p3B9o8O4XtrhLSU8/bmqnNuFug59Ewmlj7MRRi/VUnyqrytoKpo11sRvDeCk/Vf7JtwI/LE4qaeua+AH008xzXHYyUxEhF03Nndo4auDrUIXd/wBIrHVCON/DnfGSq6GWmk7Mi99jzTmKdkjMwS6zarfOq5YYbinj+tbgObm/M8FH9+NFFE3DKYyP+M/mX7lLXvNXIGN+EIn26zVcvokp4OyzruR24qigBm89Rr3m+FmGU5rKkzS6ganqTsFaqpRBEGt8AsvYG0OU1U3f1n/Ku788WsU/mV8bPBRUYywOceKX+QVQgkE5sTECY1POQiy38FvvHyA54f1UfaNMfPfw4+Z2S6F4Y7OeC+8nyieunKxgs7Hed24C5uWc+824nliOoqIqWLM7bl9h5fuvY4nzv0801dmKOOknWipzvMqmWqkI1JIsi+F73A5BfHGYrJX1EJqJdAdGD6n5WTiBjYz2bfNGgwnCtr3HqFMCEFdIdJLH1ddTkiWnvvjk0RIuG7wLe4k8sN8JljfmpZR3X7dCqdUHNtK3cKpDUUOdxhXtFUgd43x+E/zieHyxM6Orwt92d5h9P2K4DoattjoUA7S7KVFETvjfivpIo7N/vD6p8/fh7RYhDVfCbHlx/dLZ6WSLQ7IqMwqcgsNWp7A68Nxv/E4V5exxXXZ/3/dXbiWk04LH6Lc16msEZPYmBW3LeGqn5j1xcxuAS05eNxr5cVXw+XLJl4FMLbnZNa6O62WdB2GI4j7LeB5dx9cZ7DcQNK+ztWHfp1CZVNMJm9UqKWIyVMUFdK8SxkRnfudxQfZHJQeG9wtY41bnBkDpKZocTrppfr18OKUNaXShkp2T3y+ljijVIlVY1HZC8LfnfjfnjDSyPkeXSG5T9jQ0WahTa/YCKqvJFaKY8Tbsv+IDgfvD44aUGLvgsyTvN+Y8PZU6iibJq3QoMpM8zDKW6uZGaMcFkuVt/u5OXly7sOZKSixBudh73Mb+Y/PFU2zT0xs8XCNsn6RqSawkYwN3Sez+8NPfbCSowapj1Z3h039FeirYnjU2RXTVccgvG6OO9WBHwOFr43sNngg9RZWg4EXBQZ0vn/M0/pV+TYcYCR+od4KliP8AxLOyvKzPkQ6qNWlKvY7oLECVrgHjewsMWKio7LFDndZunHm0LiOMvpNBr4dUsXQqSGBUjiCCCPMHUY04cCLgpK5pabFfOPbLxXMnyySqmWGIXZu/gAOJPgMQVFRHBGXvOgUsULpH5QnJspsRBR2c/pZv1jD2e/cH1fPjjG12KS1PcHdby9zxT6ClZD1PNEGZRRtE6zBTEVO/v+zbne/DzxQidI2QGP4uFt1YflynPskV9BMlVJBl7SPG/ZHEXTQnfI4oDzPHT13HahlOJasAEeevTr0SAszSlkN7FOPZXZ+OhhEakFzrI50LNw9B3DGPrax9VLmOw2HROYIGwtsEpukXNfpFdJY3WL9Gv7PtH96/uxq8Kg7KmbzPeP2HolFdJnlI5Ldzaf6LkcEP16g8OdmYyE+7dX1GKMDRUYm+Tg0fa3uVae7JStbxKp7L9Hks9pKkmGLjunR2Hr7A8Tr4YmrcZji7kXedz4D3UUFA5wzSaBbGd7YU1DEafLlQtqC66qp4XJ/nG/x4YpwYbPUvE1Xe3Lif/UKeWqjhGSIaoh6O8leCnMk1zPOd+QtqfugnvtqfEnFDFKlssvZx/AzQfcqzSQljbu3KLMLFaUwIUwIXzIgIIIuDoR3jBe2oQklt3sm1DL1sQPUMboVveNvsk8teB9PPZYZiDapuR3x8evX3SOqpnROzM2XbIukWeMblSBURnQ71t63de1m/a9+OKnBoZDnhOR3Tb9vJexV726SahFOy0FDUGb6JIUSeMrNTNxBINmUX0tdhpca6WthZWyVcIYZ23LCCHD6HnwVyAQvv2Z0PBK+sp5KSoKHSWF9D4rYqfIix9caeORk8WYatcPkd0oc10MnUJp5htM9I0VTrJRVIBK8Wici53fA/ZPMG2MtHRMqGuh2lZ8x1905kqDHZ+7Sr20WztPmkKzRMok3f0co4H7rjmPiMQ0lZLQSGKQd3iPuPzVdTQR1DbhBWV7Q1eUydRUoXi5KTy74m5jwPww5no6bEGdrEbHn7j881QZPJTOySahM/ItoIKxN6Bw1uKnRl/EMZqpo5qY2lFuvBNYpmSC7Sr9RAsilXVWU8QwuD6HEDXuY4OabFSEA7oQzTo1o5STGGhJ+wdP3WuB6Ww2gxypZo+zh139QqclBE/bRDc/RdUxkmCoQ+e8h963wzZj0DhaRh+TvrZVjhz2m7HLE2lyOvp4gapy0ZYADrS/a1tofXFyiqqWZ5EQ1t/bbRQVMU7Gd91wrORbO5lUU8bQS7sBvuDrSoHaIOgHffEdVWUMMrmyN72l9L8NNfBexU072AtOnir56LaplLPPGZLaDttc+LEXHnY4g/j8DXWaw28h8lIcNedS7VDEey1W03UCBw97XIsvnvcLeOGX6+nbF2peLfP0VMUkhfksm3sTsklClzZpnHbfkPur4fPGTxHEXVb7AWYNh9ynVNTCFvUq9tFtNT0a3lftEdmNdWbyH5mwxDS0M1Uf5Y058ApJZ2RC7ilrVV9bnUvVxDcgU6i/ZXxkP1mt9X/wB40bIqXC2Z3m7jx4nwHAdUsMktWcrdAjmioqTJ6Ysx1PtOfbkbiAo+Q/8AeEcklRiU2UeQ4DqVfYyOljusLL8/kqI58xn7MMAKwRDh1lrbzfabtBRyBJt34vzUjIXso4tXO+I9OXQaXULKgua6V3wjYJe5Dlj1lSkQ1Ltd27lvd2/xzIw+qqhlPCXnhw+gSuGMzS/VMbaTaGgppw9jUTRIEjQEFIrePC5011PljPUlHVzxEfA1xuTxP55JpPUQsdc6kIE2h2vqau4kk3Y/1aaL6829cPKXDoKb4W3PPc+XJLpquSXTgibo52JLlaqoXsCzRIfrHiGYd3Agc/mtxbFMgMER14nl08fordFSX7702BjLJsvceoUwIUwIUwIXKogV1KuoZWFiCLgjxwNJa4OboV4RfQpS7VbAbsj/AEI75UBmgJ7ahr2KE+0uh8dCNeGNXRYvdg/UC19M3A+PIpTU0OpMfogZg8T6hkdTzurAj4g4dEse3nfz/ZLbOjPIrWrc1+mKvXkCdBZZTwdeSydxHJ+HI9+KsVP2Dj2Xw8Ry6j29OSsOlEze/wDEOPPxRLsTMtZSTZdKbNq8J7rG+h8G18icLsSY6mqG1jBps788FapT2kZgd5LB2b2gmy2dlIJXe3Zoj3qbEr3MO/n7rXqqjirYgBva7T48+n0VaCd9M/KduKcIFLmVODZZYm7+Kn5qwxkbz0U2mjvr7hOv5c7OYQBnPRzUU7dbQyM+7qBvBZB5NoG+Hrh/TY1DKMlQLX8x6akJfJQOYc0RXOg6Q6ulYR1kW/b7QKSf+Le71x7Jg1NUNL4Dbw1HuF4ytljNpQjDLOkShl0MhibukUgfvC6/HCmXBauPZubwI+m6uMrYn8bIjpsxikF45EcfdYH5HC98MjPiaR5KyHtOxQd0v/6mn9KvybDfAD/uHf8AaVTxAfyVodGWmWwft/8AVfFfGj/vX26fQLui0gF1v1WaQxi8ksaD7zgfniiynlebNaT5KyXtG5Q1mPSNRR3Cu0p7o1Nv3jYe6+GEWC1T9XDKOvsLlVpK2JnG6FKrbivrWMdHEUB+wN5vVz2V/wAa4aswmkpW56h1z1Nh6blUzWTSm0YV7IujJmbrK6QknUorXJP335+nvxDU46AMlMPM/YLuKguc0puUZZpmNPltPcgIg0SNBqx7lHf3k+uE0ME1bNa9zxJ4K897IGXOgSYzbM6jMqkX1djuxRj2VB5D5lvPGxhgioYLDbcnn4/ZI5JH1ElueyIukGsSCGHLoTdYgGlPe3IHxv2j5jC/C43Syuq5P6r28PzRWqx4Y0Qt80KjMzFG0UBKhx+lfgX+6OaoNdOJ592GfYB7w9+pGw5fv9OCp9rlbkZ5lcsryeepIWCJn8QLAebGyj347nqooBeRwHj7brmOGSQ90XTF2T2JghnVagiaoC75jXVIxwBfvJN7X7ibaXxnq3FJZIi6HusOl+JPG3TmmtNRtY7van6JlAYztkxXuPUKYEKYEKYEKYEKYELB2nyV5gssD9VUxXMb94PFH70buPA2PLFyjqmxEslF43bj7jqP2UUrC4XabFBL7ZwuxhzSiHWIbFgoax77HtL5qTfDluGysHaUc2h4Xt+3ql/6tt8s7dVDl2Rz6rN1JPIuy29HFsembFY+65ub5/RHZ0j9jZcIdkqZXWSkzSISIbrvFDb1DDvtw547NfOWls1MbHe1/ZDaaMOzRv1V7anZc1qCeNofpQFpFjcFZbcGHDdbwPlfS+IaOu/TO7JwPZnYkajp1C6qKbtRmFs31Qdkec1OWTHsst9HikBUN7+fcww2q6aGuj3vyI1sqMUslO7UeSbmz+2NNVgBXCSHjG5Ab0+16YylVhs9ObkXbzGycxVMco0Oq2KyhimXdljSRe51DD4jFSOZ8ZvG4jzspnMa74hdC+Y9G9FJqoeI/cbT3G4wzixqpZo6zvEKo+hhdsLLAn6JyDeKqt+KPX3qw+WLzf8AUAIs+P5+4UBw3+1yrz9GlYRu/SUZe5i9vcbjEseO0wN8hB8ly7D5CLZlIejOrtY1SKo5AuR7tBgdjtMf/rJPgECgktbMrFN0S31lqv3I/wA2Y/LEcn+oh/TH6n2C6GGji5EOXdHVFFYsjSn/AHjXHuFhhfLjVU/4Tl8B91ZZRRM4XRRT0yRKFRVRRwCgKB6DTCt73PddxueuqshoaLAWQ7tFtzS0oIDCWTkkZB1+83Bfn4YYUuFTznUZW8z7KvNVxxje5SpzCpq8zn3yjOeChQdyNfM6KO9idcauJlPQx5AQPHcn6noEoeZah97eyL9ncogoEZ2rKUVbCylnVliB47ovdm8dO7hxT1VRNVvyiJxj46WzewV6GOOEfEMypJlOUhi09e87k3Yi4ufHdBPxxOanELZYoQ0fnP2UfZUwN3uuVaGcZJB7FP1pHfHvfGTTEQp8Ul0MmXwNvou+1pGDQXXn/wBcVVW4p8vpxFf63EqO86bqD34P4XSwNMtS/Nb08OZ+S8bVyS9yNtvn9kebMZGKSLd3jJIx3pZWuWdu8k3NhwAvhFWVZqZM1rNGgHIJhFF2bbblbOKylUwIUwIUwIUwIUwIUwIXhwIWFtNsrBWqOtWzgdmRdGH/AJDwOLlHiE1Ie4dDuFBNAyUWcldnPR3WQElFE6cintW8VP5E409PjNPKBc5T1H3SqTD5G/DqhappHjNpI2Q9zqR8xhmyVr9Qb+Buqbo3t3BXzDAzGyKxPLdU/kMdOeAO8beK8DX8LoiochzKUWWObdIt+k0FvJ+HuwukrKON1y4A9NforccVSdvmtan6MpFXfqp4oUHGxLW9TugfHFR2OMJywtLj6e6lZh5Gr3WVldp6ahIWCoq6kryLgRnwO8Lkfh9+Of0M9ULyMYy/TX88VJ+oih0aSSqFd0mVkhtGI4r6DdXePh7XE+mJY8CpYxd9z52+nuoX4hK74RZbFDFnciGSSpWnS1yZhGCB5CM29bYqSuwtj8jI8x6X91MxlU4ZnOssyLbutimESyx1mthuxntHuXdVSfOxxYfhNNJGXlpYfHb5n6qMVkrXZR3l8123de8xjLx0mvBk9n8RZWNj32x1FhNI2POAX+f7j6odWSudl+FaclFnW51sdWkynUdUym/kDGFOKrZcLzdnJHlPUH3upSyry3Dr+Cw6fpCzCFisjq5U2ZZIwCCOIO6ARi+/B6OQAtFr8QSR91WbXTMNnK3LtVS1ptWCoiv9aKVjGPNOQ8gcQsoZqcXp8ptzaAfVTfrI5RZ9wrP+TaOZN+jq0deW8Lj1KcPdiMY3JG61TGQfz83Q7D2v1jcsnMNhsxRd0r1ijgEkuP3Tb5YtR4rRPde9j1Fvz1UMlJUDTdYcuz9Uhsaaa/hGx+Qti+2shcNJB6hV3QSjQtK+6bZurkNlppr+KFfi1hjmSugZq6QeoP0Q2nldoGopyToxmcg1DrEvNFO8/ryX44VVOOxtFoxmPPYe5V2LDnHV5TPyTJIaSPcgTdHM8Sx72J1OM3U1MtQ7NIb/AEHgE0jibG3K0LQtiBSL3AhTAhTAhTAhTAhTAhTAhTAhTAhUM2y/rlsHeN1N0dDqp8jowPMHQ4lgm7J1yAQdwfzRcuBI0QXX7X11Ad2sp0kTlNFdQ3ne4B8DbDiLDqSrF6Z5HMHUj6H6qi+olhNntuOa5jpYht/q8t/xL/bjv/49L/ePmuf4kzkVl5l0qzMCIIUT7zksfcLD54tQ/wCn4hq9xPQaKJ+JuPwhBWa5tNUtvTyM55XOg8hwGHMFNHA2zGgBL5JXyG7iu+RZBPWPuwpcfWc6KvmfyFziKorIKdt5Dbpx8l1DTvl0aEepT0eSKGc9fVkaDTTy+wvidT8MIy+pxM93ux/nqfkmQENILnVyxqSmrs7k3pG3KdTqQLILckW/bbxPD4YtvfS4WyzR3/mfE8AoWtmqzc6NTO2e2dgo03YU1+s51ZvM/kNMZuqrJal15D5cAmkMLIhZq9z7Z+CsTcmS/cw0Zfwn/AxzTVctObxny4IlhZILOSur8vrclk6yF96Anja6G+lpFvofEWvpryxpo5qXE2ZJG2d8/I8krcyWlOZurVuJNRZ2u646isVdDzPkf5xfDiPDFTJVYWbt70f56H5KYGKrGujkE7QbKVNGT1iFo+UiaqfPmvrh3SYhBVDunXkdD+6oTUske4uFk0dU8TB4nZGH1lNvlxxYfGx4yvFx1UDJHMN2myLst6TKyMAOI5R3sCG96m3wwrmwKnee7ceB0+furzMRkG4utX/K01v9WW/9Jp/Dimf9PNH9Z8h+6l/ienwq3lWe5pmJHVIlNAeM26Sf2Sx7R8hbxxDPS0NH8ZLncr+23mVLHNUTbCwR1k+VJTpurdiTd3c3Z25sx5n4DgLYTTzumdd3kOAHIK+xoaLK/iFdKYEKYEKYEKYEKYEKYEKYEKYEKYEKYEKYLIXxLCrAqyhlPEEXB8wcetJabg2K8IBFihHM+jmilJKq0RP6s2H7puB6YaQ41VRixOYdfdVJKGJ/Cyyf8k0P/wCTL+6v9mLX/wAgfv2Y9Sov4azmtbLujmiiILK0p/3jXH7osMVJsaqZBYEN8B91Kyhhbra657b7SDLokigiCu4O4QtkQDyFifu+uJMNojWvMkrtBvrqfzmiqn7BgyjdBOxeysmYSGeoZjFvdpiTvSt3A93efQeDjEMQZRsEUQ71tBy6+3qqFNTGd3aP2TlpadI1CIoVVFgqiwA8AMZBz3PcXONyeKdBoaLBdseL1TAhcqmnWRWR1DKwsysLgjxBx0xzmEOabELwgEWKTm3Gxr0TdfTlupvfs33ojfTUa27m5c8azDcSZUt7OX4uPJw/OCTVdKYznZt9EW9HO1clYrQzIWdFuZbdlhws/IN89cK8Ww9lM4SRmwPD26fRXKOpdKLOHmtfMdhqGY3MCqe+PsfBdMVYcVq4tA+466qV9JE4bLKPRfR39qb98f2Ytfx6p5D0UX8PhWnluwtFCbiEOw5ydv4HT4YqS4rVSf1W8NFKykiZsESKoA4YodVZX1gQpgQpgQpgQpgQpgQpgQpgQpgQpgQvL4EL3AhTAhTHiFMeoUwIUwIVPNcsiqYzFMgdG4g/MHiD4jEkUz4Xh8ZsVw9jXjK5daOlSJFjRQqKLKByAxy97pHF7zcletaGiw2XbHK6UvgQvcCFMCFzniV1KsAVYWIPAg8QcetcWnM02K8IB0KrZVlkVNGI4UCIOQ7z3k6n1x3NPJM/PIblcsY1gytV3Ea7UwIXmPEL3HqFMCFMCFMCFMCFMCFMCFMCFyqELKQrFSRYMACQe+x09+PWkAgkX6IKUu0u1tfSVTwCoDhSLMYlvqAdbDxxqKTD6WohbLktfqUpmqZY5MgKZmW0sqxkSTtI7DRtxRu6cgBY6664zs8kbnjIywHU6pm0G2pQ7RfTWrZKdqv9HGiSbwiTebeJFjpb6p18sMJP0opmzCLVxI3Olv8AKgb2nakE6BGgOE6tKE4EJe1GbZiM2ESq3UbwG7udjq7atvd/HnytbD5tPRGgzk96299b8rKg+ScVGUDuoo2q2gSigaVrFuEaXtvtyHl3nlhbQ0bqqXINuJ5BWppRG25WtBJvKp7wD7xio4ZXEKVdL4LoUvjy6Fg7aTzRUzzQS9W0SliN1WDeBvw9MXsPbFJMI5G3v1IsoaguawubwWL0Z7QT1gnM7BtwqFsoFrg34YuYxSQU+Tsha9+N1Xop3SglyL6+B3QrHIY25OFDW9DphRE5jHAvbmHLZXXAkaJRVe3lfTztG7pJ1blWG4AGANjYjUX+GNWzCaSWIODSMw012Sd1bLG/K7gmlQ5gtZTCSCQrvjRgASp5gg6XHCxxmZITTTZJG3t801Y8SNu0rE2dkrHqqhJqkFKeRVAWNQXDLvdo200I4c74u1Qp2QMcxmrxzOnDRQQmQvcHHboi++FV1bUJwEoWFle0aVFVPTxgFYFW7g8XJYFR+G3Hvv3Yuz0Toadkr93E6dOfndRRyh7iBwQxPnGYjNeqCN1G+Bu7nY6uwu2932uePHS2GTaWi/QZ7963PW/KypmSft7W0TEvhAExUvj1Cl8eXQpfBdCl8eoU3sCF7gQpgQvDgQkV0jf7Sl80/hGNphX/AEbPP6pFV/8AUJ4w+yPIfLGLf8RTwbIYMRfMatVdkJpYrMtrg70mouCPeMNM4bRxEi/edofJQf8A2u8EFbKZ9mNVUmBanirXZ0U7oBALKABdu4E21w3rqSigi7V0fHYG3lfXRL6eaaSQszLts5nlVBmRpZp3mUuYyWPO2jLe5Xy4a45q6SCaj7eNgabX0+h5ruGaVk/ZuN17/L9XHmgpTUu8QmVbMEuVNjY2Xxtjz9HTyUXbCMA5b8fdBnkFR2ebRZPShDIlZaSUyXXeQEWCKSeyovbkNeeLeDOY6mBa3LrY9TzKirge1AujmuzCXLKQyyztUs+6sSsqqFYgn6vEW1PlhIyGOuqOzYzIBck3Jurr3GnjzE3KwpamrXLhmH0uUzFw25cdXuF90LucPG+LwjpzVmk7IZbWvxva+/yULnyCHtc2qv5vt+Rl8M0YAnmuveFKaOwHPlYHvHHFeDCP925j/hbb57D85LqSttCHDcrNegq3yt6p6yR+sjLPE/aTqydN3mrW1uNOXji0JqeOubAIgMp0I0N/uFwWSmAvLt1a6F/YqfxJ8jiHH92eaMN+FyZmM4miXM2zC10NUBYTJVSmNvddT90/A640Ir3Uskf9pa24+/kqD6cTNcOIKEtjNony6oaOUERs27Kh4qw03gO8c+8emGdfRtrortN3bg9OSo0s5gfkdsjqPN+oOa1MYEm60bLY6G8K2Nx9XW9+7CY03a/poXab/U/NMBJlMjh0+iwKevqKqgqKs1dQksROiEJGQLEBQBroeJJN8XjFDDUspxE0tdzFz5qAPfJAZMxBVrJs8qa3LanemKSQ3vIoG86bpO7y3TpbeHLEU9LDTVsdmXDuF9Ab79fBexTSSU7jfULD6MqGaZ5xDUtTkKhYqitvAlvtcLa+/F3GJYYmt7SPPqdyRrpyUNCxzibOstKHaCrTNRTGod4xMEswTUeNlGK76OndRdsIwDlvx9122aVtR2ZdcK7tDtPNUZglDTyGJN8I7p7RIuWseQAFtOYPliCkoGQ0pqJW3NrgHbpopJZ3Pm7JhsOK+My2gmyuuELSvPTsFJEpuyhjYkNxNrXsePxx7HSx11NnDA1+o02v1CJJnwTBpNwVx6Rs+qqWpAhqXEciBwtkIXl2brw0vrfjjvCqanng/mRi7Tbj7rismkjeA12iq7YVmYU60871ZBlF+rjG6qWAIvr2731uMTULKOUvjbFo3idSfZeVL5owH5t1qbVbZTrl1I8fYlqV7Tr9XdA3t3uJJ07sVaLDYnVUjSLhmw8fZSz1LhC0jcr6oJpWFNNS1s88RlQVEbnedL6XNhvBb8Rw4Hhjx7YwZI5omtdY5SNAenK/z4L2PMQ0seSOKZAxngmC9x6hQ4EJG9J8JTMXYjRlRh4gCx+IxssHcH0jQOFx87pHWjLPdOihqFeNHU3VlBBHdbGQlaWPLXbp0wggEIdyOcTV1dKh3kVY4d4cCyhmYA+G8MMKlpipYWO0JJdbodB9FAx2aRzhtsgTor/2i/8ARyfxDDvG9KTzH3S+hH88rz/7/wD8R/249B//ABf/AI/dA1rPNfNf/t7/AIhfkuOov/1n/iV4/wD6tffS9/rq/wBEvzbHGBXNNYf3L2v/AOZpW50rEPSQ7pBMToZAOKh42Ckjlc6euKWDBwneCPiBt1sRdWMQF4xZc+j/AC6gqqW0sSGWO4kDMRcXuGtvWtbn3g46xSprIprxuOU7WA9NkUgikiAcNlkdIdLAIaZ6RN2nDSpcA2LXXUX4g7psedsW8KklL5GzG7+6fL9r6qtWtblaWDTVEn05G2fvvAfoOr/bB3bedxhc6J38WsB/VfyVvOP0l+llU6Fz2an8SfJsSf6g+KPzUWG7OTLxnCU0Q7sadKr/APal+YwxxHeP/tCgh/q8VhdJmyPXqamEfpUHbUfXUcx94fEad2LuD4j2R7CQ907dD7KvW0vaDO3dYfR7m60tBWzMN8KygKfrErYDy/LF3FKc1FRDG3Q638jqoKSTs4XOOqqCsWro6qeqmXeS6wU6ncRWNiGCC28e4m/PE/ZOp6iOOFmh3dubcr8Fw13aROc4+AVjYBh/J+Yi4uUNv6tsRYiP91Bbn9wvaT/geF9dD1QsbVbuwVVjQkk2AF31OPMeY54jawXJcfsu8OsA8lUnN89/4kfIYmtbDRf+1R71l19ZfA0OfKH0/TufMOrlffcYJZBLhhLP7R8iERtLKuzl99K6mSvSNdWMaKB4sxAHxxFghy0pcdrn5cUV4Lpg1fHS2m5NAp4rTge4kY7wM543nm4or299q1elj/QUXkf4FxWwX/kl8R9SpK/WNpVujp6efLaCmqAQZgRFILdiQXtz58Lc+HdiKR00VZNLF/Ta45hTBsb4Wsfx2QhNRVWU1sYBuSRuleEiFgCCPW1jwOGrZYcRpzcacb7g2/PFUSySmlFv8p7jGJT1e49QpgQsnP8AZ6CsQLOl7eyw0Zb9xxYpqqWnddh8lFLCyQWcFhU3RxAg3RPVdX+rE1l143CgccMHY1M45sjc3PLc/NQMo2t0zGyI0yiNYOojBijtujqzukDwPI+OFvbvMvav7x66q0GANyjZY2V7BUtPKssRmV159Yde8HvBxcmxWeVhY8Cx6KCOljY7M3dch0eUvWdbvT9Zvb2/1pvvd98d/wAZqMuSzbbWy8F5+jjvm4qP0eUhfrC05kvvb/Wne3u++AYxUBuWzbbWy8EGkjLs3FaOfbJ09YqCYMWQWDhrNbxPPvxWpq+anJ7PY8OC7lp2S2zcF1y7ZqngganSMGN774bUtf7ROp7vCwxxLWTSyiVztRtwsumwsa3KBosFei+hD7x60j7Bfs+XDet64vnHKkttpfnbX62+Sg/QxA3RNXZNDNB1DoDFYAKNLAcN23C3K2FsVRLHL2rXd5WXRtc3KdkNw9GdGoZSZmDA23nvuk6byjdtvW0uQcMXY1UG1gBbpv46qu2iiatTJNjqWkcPCjBxpvF2N794vY+7FWoxCeduR505WH+VJFTsi+Fa9dSdahQu635o26fQ4qxP7N2awPiLqYi4ssjJtkYaV9+F5hc3ZTISrHvYHifHFyoxGWduV4b6ahRRwNj+Fb9sL1MsRNlacCpXdJSpO9Il9AbcUt7Ouvni6a+Y9mb6s2PvzUXYMsRbdVMt2CooQ1ot8sCpMh3iAeIHd5jXEsuK1Mlu9a3LRRMo4mXsF0yLYmkpGLxoSxBF5DvEA6EC/C+OarE6ioFnG3houo6WOM3AVem6PaJJetVGuDvBSxKg3uLL4HUX4WGJHYxVujyEjxtr+FeNpI2uzBfD9HlKZOtLT9Zvb2/1pvvd9+/HoxecNyWbblZeCjiBzcVo53spBVbhk3xJHbdlRrOLcNeeuuoxBTYhNT3DbZTwI0UkkDH2J3XPKdj4IJTOTJNN+smYMRy0sABppwx1PiMssfZABreTRb3XjKdjXZtyuOcbC0tVK0sxlZm/3hsB3KOQ8PE47p8UngYGRgW8Fy+kje7M7dTMNhqecRrK0ziNd1AZToPzPK/gMeR4pNGXFgaL76IfSxvAB4Lx9hKVokhYytHGxZQZDoWFtDxAHEAc8H8UnDy8AAkAbcl0aZhaGnYL7oti4EmWZ3mmdBaPrn3gndbQa+JvjyXEpXxmNoDQd7C10CmYHZtyiQDC4Kde49QpgQpgQpgQpgQpgQpgQpgQpgQpgQpgQpgQpgQpgQpgQpgQpgQpgQpgQpgQpgQpgQpgQpgQpgQpgQpgQpgQpgQpgQ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2" descr="I:\Kancelarija za pomoc i obnovu poplavljenih podrucja - POZIVNICA\Pozivnica - Save the date-eng.jpg"/>
          <p:cNvPicPr>
            <a:picLocks noChangeAspect="1" noChangeArrowheads="1"/>
          </p:cNvPicPr>
          <p:nvPr/>
        </p:nvPicPr>
        <p:blipFill>
          <a:blip r:embed="rId3" cstate="print"/>
          <a:srcRect r="53713"/>
          <a:stretch>
            <a:fillRect/>
          </a:stretch>
        </p:blipFill>
        <p:spPr bwMode="auto">
          <a:xfrm>
            <a:off x="0" y="0"/>
            <a:ext cx="1752600" cy="6858000"/>
          </a:xfrm>
          <a:prstGeom prst="rect">
            <a:avLst/>
          </a:prstGeom>
          <a:noFill/>
        </p:spPr>
      </p:pic>
      <p:pic>
        <p:nvPicPr>
          <p:cNvPr id="15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57200"/>
            <a:ext cx="847059" cy="1676400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28600" y="6172200"/>
            <a:ext cx="129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</a:rPr>
              <a:t>Sarajevo, 28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9</a:t>
            </a:r>
            <a:r>
              <a:rPr lang="sr-Latn-RS" sz="1400" i="1" dirty="0" smtClean="0">
                <a:solidFill>
                  <a:schemeClr val="bg1"/>
                </a:solidFill>
              </a:rPr>
              <a:t>/</a:t>
            </a:r>
            <a:r>
              <a:rPr lang="en-US" sz="1400" i="1" dirty="0" smtClean="0">
                <a:solidFill>
                  <a:schemeClr val="bg1"/>
                </a:solidFill>
              </a:rPr>
              <a:t>2015</a:t>
            </a:r>
            <a:endParaRPr lang="en-US" sz="1400" i="1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2362200" y="1020762"/>
            <a:ext cx="6324600" cy="0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6324600" cy="762000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Key Advantages</a:t>
            </a:r>
            <a:endParaRPr lang="en-US" sz="3600" dirty="0"/>
          </a:p>
        </p:txBody>
      </p:sp>
      <p:pic>
        <p:nvPicPr>
          <p:cNvPr id="25" name="Picture 24" descr="Grafika za prezentaciju-slajd0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8400" y="2087821"/>
            <a:ext cx="6065532" cy="315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BeiNdesign\MOCKUPS\BACKGROUD Mockups\5 Infinite White Studio Backdrops\05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5" descr="I:\Serbian National Disaster Risk Management Program\Picture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106385"/>
          </a:xfrm>
          <a:prstGeom prst="rect">
            <a:avLst/>
          </a:prstGeom>
          <a:noFill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62000" y="228600"/>
            <a:ext cx="3352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3000" b="1" dirty="0" smtClean="0">
                <a:solidFill>
                  <a:schemeClr val="bg1"/>
                </a:solidFill>
              </a:rPr>
              <a:t>DISASTER EFFECTS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Content Placeholder 7" descr="Grafika za prezentaciju-slajd0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3175" y="1295400"/>
            <a:ext cx="7207825" cy="5304505"/>
          </a:xfrm>
          <a:prstGeom prst="rect">
            <a:avLst/>
          </a:prstGeom>
        </p:spPr>
      </p:pic>
      <p:pic>
        <p:nvPicPr>
          <p:cNvPr id="7" name="Picture 3" descr="I:\Serbian National Disaster Risk Management Program\grb-srbij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152400"/>
            <a:ext cx="381000" cy="754031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31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</TotalTime>
  <Words>1067</Words>
  <Application>Microsoft Office PowerPoint</Application>
  <PresentationFormat>On-screen Show (4:3)</PresentationFormat>
  <Paragraphs>141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THE INTERNATIONAL REVIEW CONFERENCE</vt:lpstr>
      <vt:lpstr>Facts About the Consequences</vt:lpstr>
      <vt:lpstr>PowerPoint Presentation</vt:lpstr>
      <vt:lpstr>Government Response</vt:lpstr>
      <vt:lpstr>Government Response</vt:lpstr>
      <vt:lpstr>Government Response</vt:lpstr>
      <vt:lpstr>Government Response</vt:lpstr>
      <vt:lpstr>Key Advantages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PUBLIC BUILDINGS – total needs 15 million EUR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Sarajevo 29.6</dc:title>
  <dc:creator>Sone Poplava</dc:creator>
  <cp:lastModifiedBy>Marija Bijelic</cp:lastModifiedBy>
  <cp:revision>288</cp:revision>
  <dcterms:created xsi:type="dcterms:W3CDTF">2006-08-16T00:00:00Z</dcterms:created>
  <dcterms:modified xsi:type="dcterms:W3CDTF">2015-09-27T20:00:01Z</dcterms:modified>
</cp:coreProperties>
</file>